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1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8.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drawings/drawing5.xml" ContentType="application/vnd.openxmlformats-officedocument.drawingml.chartshapes+xml"/>
  <Override PartName="/ppt/charts/chart21.xml" ContentType="application/vnd.openxmlformats-officedocument.drawingml.chart+xml"/>
  <Override PartName="/ppt/drawings/drawing6.xml" ContentType="application/vnd.openxmlformats-officedocument.drawingml.chartshapes+xml"/>
  <Override PartName="/ppt/charts/chart22.xml" ContentType="application/vnd.openxmlformats-officedocument.drawingml.chart+xml"/>
  <Override PartName="/ppt/theme/themeOverride6.xml" ContentType="application/vnd.openxmlformats-officedocument.themeOverride+xml"/>
  <Override PartName="/ppt/drawings/drawing7.xml" ContentType="application/vnd.openxmlformats-officedocument.drawingml.chartshapes+xml"/>
  <Override PartName="/ppt/charts/chart23.xml" ContentType="application/vnd.openxmlformats-officedocument.drawingml.chart+xml"/>
  <Override PartName="/ppt/theme/themeOverride7.xml" ContentType="application/vnd.openxmlformats-officedocument.themeOverride+xml"/>
  <Override PartName="/ppt/drawings/drawing8.xml" ContentType="application/vnd.openxmlformats-officedocument.drawingml.chartshapes+xml"/>
  <Override PartName="/ppt/charts/chart24.xml" ContentType="application/vnd.openxmlformats-officedocument.drawingml.chart+xml"/>
  <Override PartName="/ppt/theme/themeOverride8.xml" ContentType="application/vnd.openxmlformats-officedocument.themeOverride+xml"/>
  <Override PartName="/ppt/drawings/drawing9.xml" ContentType="application/vnd.openxmlformats-officedocument.drawingml.chartshapes+xml"/>
  <Override PartName="/ppt/charts/chart2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86"/>
  </p:notesMasterIdLst>
  <p:sldIdLst>
    <p:sldId id="256" r:id="rId5"/>
    <p:sldId id="328" r:id="rId6"/>
    <p:sldId id="434" r:id="rId7"/>
    <p:sldId id="435" r:id="rId8"/>
    <p:sldId id="327" r:id="rId9"/>
    <p:sldId id="499" r:id="rId10"/>
    <p:sldId id="500" r:id="rId11"/>
    <p:sldId id="507" r:id="rId12"/>
    <p:sldId id="508" r:id="rId13"/>
    <p:sldId id="359" r:id="rId14"/>
    <p:sldId id="501" r:id="rId15"/>
    <p:sldId id="517" r:id="rId16"/>
    <p:sldId id="506" r:id="rId17"/>
    <p:sldId id="504" r:id="rId18"/>
    <p:sldId id="1150" r:id="rId19"/>
    <p:sldId id="1151" r:id="rId20"/>
    <p:sldId id="1153" r:id="rId21"/>
    <p:sldId id="1148" r:id="rId22"/>
    <p:sldId id="420" r:id="rId23"/>
    <p:sldId id="329" r:id="rId24"/>
    <p:sldId id="522" r:id="rId25"/>
    <p:sldId id="523" r:id="rId26"/>
    <p:sldId id="518" r:id="rId27"/>
    <p:sldId id="530" r:id="rId28"/>
    <p:sldId id="337" r:id="rId29"/>
    <p:sldId id="532" r:id="rId30"/>
    <p:sldId id="534" r:id="rId31"/>
    <p:sldId id="531" r:id="rId32"/>
    <p:sldId id="533" r:id="rId33"/>
    <p:sldId id="1107" r:id="rId34"/>
    <p:sldId id="586" r:id="rId35"/>
    <p:sldId id="587" r:id="rId36"/>
    <p:sldId id="588" r:id="rId37"/>
    <p:sldId id="1111" r:id="rId38"/>
    <p:sldId id="544" r:id="rId39"/>
    <p:sldId id="543" r:id="rId40"/>
    <p:sldId id="524" r:id="rId41"/>
    <p:sldId id="1113" r:id="rId42"/>
    <p:sldId id="583" r:id="rId43"/>
    <p:sldId id="1115" r:id="rId44"/>
    <p:sldId id="1117" r:id="rId45"/>
    <p:sldId id="1118" r:id="rId46"/>
    <p:sldId id="565" r:id="rId47"/>
    <p:sldId id="1120" r:id="rId48"/>
    <p:sldId id="1121" r:id="rId49"/>
    <p:sldId id="1122" r:id="rId50"/>
    <p:sldId id="1124" r:id="rId51"/>
    <p:sldId id="1126" r:id="rId52"/>
    <p:sldId id="1128" r:id="rId53"/>
    <p:sldId id="1129" r:id="rId54"/>
    <p:sldId id="1130" r:id="rId55"/>
    <p:sldId id="1131" r:id="rId56"/>
    <p:sldId id="352" r:id="rId57"/>
    <p:sldId id="525" r:id="rId58"/>
    <p:sldId id="1134" r:id="rId59"/>
    <p:sldId id="1135" r:id="rId60"/>
    <p:sldId id="1136" r:id="rId61"/>
    <p:sldId id="482" r:id="rId62"/>
    <p:sldId id="362" r:id="rId63"/>
    <p:sldId id="1149" r:id="rId64"/>
    <p:sldId id="519" r:id="rId65"/>
    <p:sldId id="597" r:id="rId66"/>
    <p:sldId id="601" r:id="rId67"/>
    <p:sldId id="598" r:id="rId68"/>
    <p:sldId id="599" r:id="rId69"/>
    <p:sldId id="1094" r:id="rId70"/>
    <p:sldId id="542" r:id="rId71"/>
    <p:sldId id="581" r:id="rId72"/>
    <p:sldId id="546" r:id="rId73"/>
    <p:sldId id="537" r:id="rId74"/>
    <p:sldId id="540" r:id="rId75"/>
    <p:sldId id="541" r:id="rId76"/>
    <p:sldId id="1097" r:id="rId77"/>
    <p:sldId id="603" r:id="rId78"/>
    <p:sldId id="346" r:id="rId79"/>
    <p:sldId id="1099" r:id="rId80"/>
    <p:sldId id="1096" r:id="rId81"/>
    <p:sldId id="1098" r:id="rId82"/>
    <p:sldId id="1106" r:id="rId83"/>
    <p:sldId id="1027" r:id="rId84"/>
    <p:sldId id="1089"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10" autoAdjust="0"/>
    <p:restoredTop sz="94674"/>
  </p:normalViewPr>
  <p:slideViewPr>
    <p:cSldViewPr snapToGrid="0" snapToObjects="1">
      <p:cViewPr varScale="1">
        <p:scale>
          <a:sx n="92" d="100"/>
          <a:sy n="92" d="100"/>
        </p:scale>
        <p:origin x="184" y="96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0.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1.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5.xlsx"/><Relationship Id="rId1" Type="http://schemas.openxmlformats.org/officeDocument/2006/relationships/themeOverride" Target="../theme/themeOverride5.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8.xlsx"/></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9.xlsx"/><Relationship Id="rId1" Type="http://schemas.openxmlformats.org/officeDocument/2006/relationships/themeOverride" Target="../theme/themeOverride6.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20.xlsx"/><Relationship Id="rId1" Type="http://schemas.openxmlformats.org/officeDocument/2006/relationships/themeOverride" Target="../theme/themeOverride7.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1.xlsx"/><Relationship Id="rId1" Type="http://schemas.openxmlformats.org/officeDocument/2006/relationships/themeOverride" Target="../theme/themeOverride8.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279314665008025E-4"/>
          <c:w val="0.92657620264156026"/>
          <c:h val="0.73856373207956671"/>
        </c:manualLayout>
      </c:layout>
      <c:barChart>
        <c:barDir val="col"/>
        <c:grouping val="clustered"/>
        <c:varyColors val="0"/>
        <c:ser>
          <c:idx val="0"/>
          <c:order val="0"/>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Non-Hispanic Black</c:v>
                </c:pt>
                <c:pt idx="1">
                  <c:v>American Indian / Alaska Native</c:v>
                </c:pt>
                <c:pt idx="2">
                  <c:v>Native Hawaiian or other Pacific Islander</c:v>
                </c:pt>
                <c:pt idx="3">
                  <c:v>Hispanic</c:v>
                </c:pt>
                <c:pt idx="4">
                  <c:v>Non-Hispanic White</c:v>
                </c:pt>
                <c:pt idx="5">
                  <c:v>Asian</c:v>
                </c:pt>
              </c:strCache>
            </c:strRef>
          </c:cat>
          <c:val>
            <c:numRef>
              <c:f>Sheet1!$B$2:$B$7</c:f>
              <c:numCache>
                <c:formatCode>General</c:formatCode>
                <c:ptCount val="6"/>
                <c:pt idx="0">
                  <c:v>11.4</c:v>
                </c:pt>
                <c:pt idx="1">
                  <c:v>9.4</c:v>
                </c:pt>
                <c:pt idx="2">
                  <c:v>7.4</c:v>
                </c:pt>
                <c:pt idx="3">
                  <c:v>5</c:v>
                </c:pt>
                <c:pt idx="4">
                  <c:v>4.9000000000000004</c:v>
                </c:pt>
                <c:pt idx="5">
                  <c:v>3.6</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At val="0"/>
        <c:auto val="1"/>
        <c:lblAlgn val="ctr"/>
        <c:lblOffset val="100"/>
        <c:noMultiLvlLbl val="0"/>
      </c:catAx>
      <c:valAx>
        <c:axId val="639404768"/>
        <c:scaling>
          <c:orientation val="minMax"/>
          <c:max val="12"/>
          <c:min val="0"/>
        </c:scaling>
        <c:delete val="1"/>
        <c:axPos val="l"/>
        <c:majorGridlines>
          <c:spPr>
            <a:ln w="6350" cap="flat" cmpd="sng" algn="ctr">
              <a:solidFill>
                <a:schemeClr val="tx1">
                  <a:tint val="75000"/>
                </a:schemeClr>
              </a:solidFill>
              <a:prstDash val="solid"/>
              <a:round/>
            </a:ln>
            <a:effectLst/>
          </c:spPr>
        </c:majorGridlines>
        <c:numFmt formatCode="0.0" sourceLinked="0"/>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98546975471929E-2"/>
          <c:y val="3.3197446386836985E-2"/>
          <c:w val="0.9713874502361628"/>
          <c:h val="0.89222402691916058"/>
        </c:manualLayout>
      </c:layout>
      <c:barChart>
        <c:barDir val="col"/>
        <c:grouping val="clustered"/>
        <c:varyColors val="0"/>
        <c:ser>
          <c:idx val="0"/>
          <c:order val="0"/>
          <c:tx>
            <c:strRef>
              <c:f>Sheet1!$B$1</c:f>
              <c:strCache>
                <c:ptCount val="1"/>
                <c:pt idx="0">
                  <c:v>2015</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1-82A6-48A5-AF64-209FE7963A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SWIZ</c:v>
                </c:pt>
                <c:pt idx="3">
                  <c:v>AUS</c:v>
                </c:pt>
                <c:pt idx="4">
                  <c:v>GER</c:v>
                </c:pt>
                <c:pt idx="5">
                  <c:v>CAN</c:v>
                </c:pt>
                <c:pt idx="6">
                  <c:v>NETH</c:v>
                </c:pt>
                <c:pt idx="7">
                  <c:v>FRA</c:v>
                </c:pt>
                <c:pt idx="8">
                  <c:v>UK</c:v>
                </c:pt>
                <c:pt idx="9">
                  <c:v>NZ</c:v>
                </c:pt>
                <c:pt idx="10">
                  <c:v>US</c:v>
                </c:pt>
              </c:strCache>
            </c:strRef>
          </c:cat>
          <c:val>
            <c:numRef>
              <c:f>Sheet1!$B$2:$B$12</c:f>
              <c:numCache>
                <c:formatCode>General</c:formatCode>
                <c:ptCount val="11"/>
                <c:pt idx="0">
                  <c:v>4</c:v>
                </c:pt>
                <c:pt idx="1">
                  <c:v>5</c:v>
                </c:pt>
                <c:pt idx="2">
                  <c:v>5</c:v>
                </c:pt>
                <c:pt idx="3">
                  <c:v>6</c:v>
                </c:pt>
                <c:pt idx="4">
                  <c:v>6</c:v>
                </c:pt>
                <c:pt idx="5">
                  <c:v>7</c:v>
                </c:pt>
                <c:pt idx="6">
                  <c:v>7</c:v>
                </c:pt>
                <c:pt idx="7">
                  <c:v>8</c:v>
                </c:pt>
                <c:pt idx="8">
                  <c:v>9</c:v>
                </c:pt>
                <c:pt idx="9">
                  <c:v>11</c:v>
                </c:pt>
                <c:pt idx="10">
                  <c:v>14</c:v>
                </c:pt>
              </c:numCache>
            </c:numRef>
          </c:val>
          <c:extLst>
            <c:ext xmlns:c16="http://schemas.microsoft.com/office/drawing/2014/chart" uri="{C3380CC4-5D6E-409C-BE32-E72D297353CC}">
              <c16:uniqueId val="{00000002-82A6-48A5-AF64-209FE7963A6D}"/>
            </c:ext>
          </c:extLst>
        </c:ser>
        <c:dLbls>
          <c:showLegendKey val="0"/>
          <c:showVal val="0"/>
          <c:showCatName val="0"/>
          <c:showSerName val="0"/>
          <c:showPercent val="0"/>
          <c:showBubbleSize val="0"/>
        </c:dLbls>
        <c:gapWidth val="16"/>
        <c:overlap val="-27"/>
        <c:axId val="427535504"/>
        <c:axId val="637459496"/>
      </c:barChart>
      <c:catAx>
        <c:axId val="42753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637459496"/>
        <c:crosses val="autoZero"/>
        <c:auto val="1"/>
        <c:lblAlgn val="ctr"/>
        <c:lblOffset val="100"/>
        <c:noMultiLvlLbl val="0"/>
      </c:catAx>
      <c:valAx>
        <c:axId val="637459496"/>
        <c:scaling>
          <c:orientation val="minMax"/>
          <c:max val="50"/>
        </c:scaling>
        <c:delete val="1"/>
        <c:axPos val="l"/>
        <c:majorGridlines>
          <c:spPr>
            <a:ln w="9525" cap="flat" cmpd="sng" algn="ctr">
              <a:noFill/>
              <a:round/>
            </a:ln>
            <a:effectLst/>
          </c:spPr>
        </c:majorGridlines>
        <c:numFmt formatCode="General" sourceLinked="1"/>
        <c:majorTickMark val="none"/>
        <c:minorTickMark val="none"/>
        <c:tickLblPos val="nextTo"/>
        <c:crossAx val="427535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2.4245733592459007E-2"/>
          <c:w val="0.99673551917121472"/>
          <c:h val="0.9177345597223121"/>
        </c:manualLayout>
      </c:layout>
      <c:barChart>
        <c:barDir val="col"/>
        <c:grouping val="clustered"/>
        <c:varyColors val="0"/>
        <c:ser>
          <c:idx val="4"/>
          <c:order val="0"/>
          <c:spPr>
            <a:solidFill>
              <a:srgbClr val="0C4C88"/>
            </a:solidFill>
            <a:ln w="9525">
              <a:noFill/>
              <a:prstDash val="solid"/>
            </a:ln>
          </c:spPr>
          <c:invertIfNegative val="0"/>
          <c:dPt>
            <c:idx val="6"/>
            <c:invertIfNegative val="0"/>
            <c:bubble3D val="0"/>
            <c:spPr>
              <a:solidFill>
                <a:srgbClr val="C00000"/>
              </a:solidFill>
              <a:ln w="9525">
                <a:noFill/>
                <a:prstDash val="solid"/>
              </a:ln>
            </c:spPr>
            <c:extLst>
              <c:ext xmlns:c16="http://schemas.microsoft.com/office/drawing/2014/chart" uri="{C3380CC4-5D6E-409C-BE32-E72D297353CC}">
                <c16:uniqueId val="{00000004-E3C7-4437-B38F-55E0AFA9FFBC}"/>
              </c:ext>
            </c:extLst>
          </c:dPt>
          <c:dPt>
            <c:idx val="10"/>
            <c:invertIfNegative val="0"/>
            <c:bubble3D val="0"/>
            <c:extLst>
              <c:ext xmlns:c16="http://schemas.microsoft.com/office/drawing/2014/chart" uri="{C3380CC4-5D6E-409C-BE32-E72D297353CC}">
                <c16:uniqueId val="{00000000-E3C7-4437-B38F-55E0AFA9FFBC}"/>
              </c:ext>
            </c:extLst>
          </c:dPt>
          <c:dLbls>
            <c:dLbl>
              <c:idx val="0"/>
              <c:layout>
                <c:manualLayout>
                  <c:x val="-1.6320668494581613E-3"/>
                  <c:y val="-1.9723647130688768E-3"/>
                </c:manualLayout>
              </c:layout>
              <c:numFmt formatCode="#,##0" sourceLinked="0"/>
              <c:spPr>
                <a:noFill/>
                <a:ln w="30111">
                  <a:noFill/>
                </a:ln>
              </c:spPr>
              <c:txPr>
                <a:bodyPr/>
                <a:lstStyle/>
                <a:p>
                  <a:pPr>
                    <a:defRPr sz="1400" b="1" i="0" u="none" strike="noStrike"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C7-4437-B38F-55E0AFA9FFBC}"/>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NZ</c:v>
                </c:pt>
                <c:pt idx="1">
                  <c:v>AUS</c:v>
                </c:pt>
                <c:pt idx="2">
                  <c:v>CAN</c:v>
                </c:pt>
                <c:pt idx="3">
                  <c:v>NETH</c:v>
                </c:pt>
                <c:pt idx="4">
                  <c:v>UK</c:v>
                </c:pt>
                <c:pt idx="5">
                  <c:v>SWIZ</c:v>
                </c:pt>
                <c:pt idx="6">
                  <c:v>US</c:v>
                </c:pt>
                <c:pt idx="7">
                  <c:v>FRA</c:v>
                </c:pt>
                <c:pt idx="8">
                  <c:v>GER</c:v>
                </c:pt>
              </c:strCache>
            </c:strRef>
          </c:cat>
          <c:val>
            <c:numRef>
              <c:f>Sheet1!$B$2:$B$10</c:f>
              <c:numCache>
                <c:formatCode>0.0</c:formatCode>
                <c:ptCount val="9"/>
                <c:pt idx="0" formatCode="General">
                  <c:v>4.4000000000000004</c:v>
                </c:pt>
                <c:pt idx="1">
                  <c:v>44.8</c:v>
                </c:pt>
                <c:pt idx="2">
                  <c:v>50.5</c:v>
                </c:pt>
                <c:pt idx="3">
                  <c:v>51.1</c:v>
                </c:pt>
                <c:pt idx="4">
                  <c:v>62.1</c:v>
                </c:pt>
                <c:pt idx="5">
                  <c:v>74.099999999999994</c:v>
                </c:pt>
                <c:pt idx="6">
                  <c:v>110.8</c:v>
                </c:pt>
                <c:pt idx="7">
                  <c:v>114.1</c:v>
                </c:pt>
                <c:pt idx="8">
                  <c:v>143.4</c:v>
                </c:pt>
              </c:numCache>
            </c:numRef>
          </c:val>
          <c:extLst>
            <c:ext xmlns:c16="http://schemas.microsoft.com/office/drawing/2014/chart" uri="{C3380CC4-5D6E-409C-BE32-E72D297353CC}">
              <c16:uniqueId val="{00000002-E3C7-4437-B38F-55E0AFA9FFB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64.7</c:v>
                </c:pt>
                <c:pt idx="1">
                  <c:v>64.7</c:v>
                </c:pt>
                <c:pt idx="2">
                  <c:v>64.7</c:v>
                </c:pt>
                <c:pt idx="3">
                  <c:v>64.7</c:v>
                </c:pt>
                <c:pt idx="4">
                  <c:v>64.7</c:v>
                </c:pt>
                <c:pt idx="5">
                  <c:v>64.7</c:v>
                </c:pt>
                <c:pt idx="6">
                  <c:v>64.7</c:v>
                </c:pt>
                <c:pt idx="7">
                  <c:v>64.7</c:v>
                </c:pt>
                <c:pt idx="8">
                  <c:v>64.7</c:v>
                </c:pt>
              </c:numCache>
            </c:numRef>
          </c:val>
          <c:smooth val="0"/>
          <c:extLst>
            <c:ext xmlns:c16="http://schemas.microsoft.com/office/drawing/2014/chart" uri="{C3380CC4-5D6E-409C-BE32-E72D297353CC}">
              <c16:uniqueId val="{00000003-E3C7-4437-B38F-55E0AFA9FFB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2.4513137457443216E-2"/>
          <c:w val="0.99673551917121472"/>
          <c:h val="0.91746700325496344"/>
        </c:manualLayout>
      </c:layout>
      <c:barChart>
        <c:barDir val="col"/>
        <c:grouping val="clustered"/>
        <c:varyColors val="0"/>
        <c:ser>
          <c:idx val="4"/>
          <c:order val="0"/>
          <c:spPr>
            <a:solidFill>
              <a:srgbClr val="0C4C88"/>
            </a:solidFill>
            <a:ln w="9525">
              <a:noFill/>
              <a:prstDash val="solid"/>
            </a:ln>
          </c:spPr>
          <c:invertIfNegative val="0"/>
          <c:dPt>
            <c:idx val="8"/>
            <c:invertIfNegative val="0"/>
            <c:bubble3D val="0"/>
            <c:spPr>
              <a:solidFill>
                <a:srgbClr val="C00000"/>
              </a:solidFill>
              <a:ln w="9525">
                <a:noFill/>
                <a:prstDash val="solid"/>
              </a:ln>
            </c:spPr>
            <c:extLst>
              <c:ext xmlns:c16="http://schemas.microsoft.com/office/drawing/2014/chart" uri="{C3380CC4-5D6E-409C-BE32-E72D297353CC}">
                <c16:uniqueId val="{00000004-52A4-4657-B99C-2D58CA232D34}"/>
              </c:ext>
            </c:extLst>
          </c:dPt>
          <c:dPt>
            <c:idx val="10"/>
            <c:invertIfNegative val="0"/>
            <c:bubble3D val="0"/>
            <c:extLst>
              <c:ext xmlns:c16="http://schemas.microsoft.com/office/drawing/2014/chart" uri="{C3380CC4-5D6E-409C-BE32-E72D297353CC}">
                <c16:uniqueId val="{00000000-52A4-4657-B99C-2D58CA232D34}"/>
              </c:ext>
            </c:extLst>
          </c:dPt>
          <c:dLbls>
            <c:dLbl>
              <c:idx val="2"/>
              <c:layout>
                <c:manualLayout>
                  <c:x val="0"/>
                  <c:y val="8.93800177977023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A4-4657-B99C-2D58CA232D34}"/>
                </c:ext>
              </c:extLst>
            </c:dLbl>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CAN</c:v>
                </c:pt>
                <c:pt idx="1">
                  <c:v>UK</c:v>
                </c:pt>
                <c:pt idx="2">
                  <c:v>NZ</c:v>
                </c:pt>
                <c:pt idx="3">
                  <c:v>SWE</c:v>
                </c:pt>
                <c:pt idx="4">
                  <c:v>FRA</c:v>
                </c:pt>
                <c:pt idx="5">
                  <c:v>NETH</c:v>
                </c:pt>
                <c:pt idx="6">
                  <c:v>GER</c:v>
                </c:pt>
                <c:pt idx="7">
                  <c:v>NOR</c:v>
                </c:pt>
                <c:pt idx="8">
                  <c:v>US</c:v>
                </c:pt>
                <c:pt idx="9">
                  <c:v>SWIZ</c:v>
                </c:pt>
              </c:strCache>
            </c:strRef>
          </c:cat>
          <c:val>
            <c:numRef>
              <c:f>Sheet1!$B$2:$B$11</c:f>
              <c:numCache>
                <c:formatCode>General</c:formatCode>
                <c:ptCount val="10"/>
                <c:pt idx="0">
                  <c:v>9.4</c:v>
                </c:pt>
                <c:pt idx="1">
                  <c:v>10</c:v>
                </c:pt>
                <c:pt idx="2">
                  <c:v>10.6</c:v>
                </c:pt>
                <c:pt idx="3">
                  <c:v>12.2</c:v>
                </c:pt>
                <c:pt idx="4">
                  <c:v>12.8</c:v>
                </c:pt>
                <c:pt idx="5">
                  <c:v>13.8</c:v>
                </c:pt>
                <c:pt idx="6">
                  <c:v>14.6</c:v>
                </c:pt>
                <c:pt idx="7">
                  <c:v>15.2</c:v>
                </c:pt>
                <c:pt idx="8">
                  <c:v>15.6</c:v>
                </c:pt>
                <c:pt idx="9">
                  <c:v>17</c:v>
                </c:pt>
              </c:numCache>
            </c:numRef>
          </c:val>
          <c:extLst>
            <c:ext xmlns:c16="http://schemas.microsoft.com/office/drawing/2014/chart" uri="{C3380CC4-5D6E-409C-BE32-E72D297353CC}">
              <c16:uniqueId val="{00000002-52A4-4657-B99C-2D58CA232D34}"/>
            </c:ext>
          </c:extLst>
        </c:ser>
        <c:dLbls>
          <c:dLblPos val="inEnd"/>
          <c:showLegendKey val="0"/>
          <c:showVal val="1"/>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dLbls>
            <c:delete val="1"/>
          </c:dLbls>
          <c:val>
            <c:numRef>
              <c:f>Sheet1!$C$2:$C$11</c:f>
              <c:numCache>
                <c:formatCode>General</c:formatCode>
                <c:ptCount val="10"/>
                <c:pt idx="0">
                  <c:v>10.5</c:v>
                </c:pt>
                <c:pt idx="1">
                  <c:v>10.5</c:v>
                </c:pt>
                <c:pt idx="2">
                  <c:v>10.5</c:v>
                </c:pt>
                <c:pt idx="3">
                  <c:v>10.5</c:v>
                </c:pt>
                <c:pt idx="4">
                  <c:v>10.5</c:v>
                </c:pt>
                <c:pt idx="5">
                  <c:v>10.5</c:v>
                </c:pt>
                <c:pt idx="6">
                  <c:v>10.5</c:v>
                </c:pt>
                <c:pt idx="7">
                  <c:v>10.5</c:v>
                </c:pt>
                <c:pt idx="8">
                  <c:v>10.5</c:v>
                </c:pt>
                <c:pt idx="9">
                  <c:v>10.5</c:v>
                </c:pt>
              </c:numCache>
            </c:numRef>
          </c:val>
          <c:smooth val="0"/>
          <c:extLst>
            <c:ext xmlns:c16="http://schemas.microsoft.com/office/drawing/2014/chart" uri="{C3380CC4-5D6E-409C-BE32-E72D297353CC}">
              <c16:uniqueId val="{00000003-52A4-4657-B99C-2D58CA232D34}"/>
            </c:ext>
          </c:extLst>
        </c:ser>
        <c:dLbls>
          <c:showLegendKey val="0"/>
          <c:showVal val="1"/>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SWIZ</c:v>
                </c:pt>
                <c:pt idx="2">
                  <c:v>UK</c:v>
                </c:pt>
                <c:pt idx="3">
                  <c:v>AUS</c:v>
                </c:pt>
                <c:pt idx="4">
                  <c:v>FR</c:v>
                </c:pt>
                <c:pt idx="5">
                  <c:v>NOR</c:v>
                </c:pt>
                <c:pt idx="6">
                  <c:v>GER</c:v>
                </c:pt>
                <c:pt idx="7">
                  <c:v>SWE</c:v>
                </c:pt>
                <c:pt idx="8">
                  <c:v>CAN</c:v>
                </c:pt>
                <c:pt idx="9">
                  <c:v>NZ</c:v>
                </c:pt>
                <c:pt idx="10">
                  <c:v>US</c:v>
                </c:pt>
              </c:strCache>
            </c:strRef>
          </c:cat>
          <c:val>
            <c:numRef>
              <c:f>Sheet1!$B$2:$B$12</c:f>
              <c:numCache>
                <c:formatCode>0.0</c:formatCode>
                <c:ptCount val="11"/>
                <c:pt idx="0">
                  <c:v>1.2</c:v>
                </c:pt>
                <c:pt idx="1">
                  <c:v>1.3</c:v>
                </c:pt>
                <c:pt idx="2">
                  <c:v>1.3</c:v>
                </c:pt>
                <c:pt idx="3">
                  <c:v>1.4</c:v>
                </c:pt>
                <c:pt idx="4">
                  <c:v>1.5</c:v>
                </c:pt>
                <c:pt idx="5">
                  <c:v>1.5</c:v>
                </c:pt>
                <c:pt idx="6">
                  <c:v>1.6</c:v>
                </c:pt>
                <c:pt idx="7">
                  <c:v>1.6</c:v>
                </c:pt>
                <c:pt idx="8">
                  <c:v>1.8</c:v>
                </c:pt>
                <c:pt idx="9">
                  <c:v>2.2000000000000002</c:v>
                </c:pt>
                <c:pt idx="10">
                  <c:v>2.2000000000000002</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0.0"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7.1545528527026891E-2"/>
          <c:w val="0.99673551917121472"/>
          <c:h val="0.87043452049187853"/>
        </c:manualLayout>
      </c:layout>
      <c:barChart>
        <c:barDir val="col"/>
        <c:grouping val="clustered"/>
        <c:varyColors val="0"/>
        <c:ser>
          <c:idx val="4"/>
          <c:order val="0"/>
          <c:tx>
            <c:strRef>
              <c:f>Sheet1!$B$1</c:f>
              <c:strCache>
                <c:ptCount val="1"/>
                <c:pt idx="0">
                  <c:v>rate</c:v>
                </c:pt>
              </c:strCache>
            </c:strRef>
          </c:tx>
          <c:spPr>
            <a:solidFill>
              <a:schemeClr val="accent1"/>
            </a:solidFill>
            <a:ln w="9525">
              <a:noFill/>
              <a:prstDash val="solid"/>
            </a:ln>
          </c:spPr>
          <c:invertIfNegative val="0"/>
          <c:dPt>
            <c:idx val="0"/>
            <c:invertIfNegative val="0"/>
            <c:bubble3D val="0"/>
            <c:spPr>
              <a:solidFill>
                <a:srgbClr val="C00000"/>
              </a:solidFill>
              <a:ln w="9525">
                <a:noFill/>
                <a:prstDash val="solid"/>
              </a:ln>
            </c:spPr>
            <c:extLst>
              <c:ext xmlns:c16="http://schemas.microsoft.com/office/drawing/2014/chart" uri="{C3380CC4-5D6E-409C-BE32-E72D297353CC}">
                <c16:uniqueId val="{00000001-9051-4F7C-8C14-B9CA69601687}"/>
              </c:ext>
            </c:extLst>
          </c:dPt>
          <c:dPt>
            <c:idx val="10"/>
            <c:invertIfNegative val="0"/>
            <c:bubble3D val="0"/>
            <c:extLst>
              <c:ext xmlns:c16="http://schemas.microsoft.com/office/drawing/2014/chart" uri="{C3380CC4-5D6E-409C-BE32-E72D297353CC}">
                <c16:uniqueId val="{00000002-9051-4F7C-8C14-B9CA69601687}"/>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US</c:v>
                </c:pt>
                <c:pt idx="1">
                  <c:v>AUS</c:v>
                </c:pt>
                <c:pt idx="2">
                  <c:v>SWE</c:v>
                </c:pt>
                <c:pt idx="3">
                  <c:v>CAN</c:v>
                </c:pt>
                <c:pt idx="4">
                  <c:v>NOR</c:v>
                </c:pt>
                <c:pt idx="5">
                  <c:v>NZ</c:v>
                </c:pt>
                <c:pt idx="6">
                  <c:v>FRA</c:v>
                </c:pt>
                <c:pt idx="7">
                  <c:v>NETH</c:v>
                </c:pt>
                <c:pt idx="8">
                  <c:v>SWIZ</c:v>
                </c:pt>
                <c:pt idx="9">
                  <c:v>GER</c:v>
                </c:pt>
                <c:pt idx="10">
                  <c:v>UK</c:v>
                </c:pt>
              </c:strCache>
            </c:strRef>
          </c:cat>
          <c:val>
            <c:numRef>
              <c:f>Sheet1!$B$2:$B$12</c:f>
              <c:numCache>
                <c:formatCode>General</c:formatCode>
                <c:ptCount val="11"/>
                <c:pt idx="0" formatCode="0.0">
                  <c:v>90.2</c:v>
                </c:pt>
                <c:pt idx="1">
                  <c:v>89.5</c:v>
                </c:pt>
                <c:pt idx="2">
                  <c:v>88.8</c:v>
                </c:pt>
                <c:pt idx="3">
                  <c:v>88.2</c:v>
                </c:pt>
                <c:pt idx="4">
                  <c:v>87.7</c:v>
                </c:pt>
                <c:pt idx="5">
                  <c:v>87.6</c:v>
                </c:pt>
                <c:pt idx="6">
                  <c:v>86.7</c:v>
                </c:pt>
                <c:pt idx="7">
                  <c:v>86.6</c:v>
                </c:pt>
                <c:pt idx="8">
                  <c:v>86.2</c:v>
                </c:pt>
                <c:pt idx="9">
                  <c:v>86</c:v>
                </c:pt>
                <c:pt idx="10">
                  <c:v>85.6</c:v>
                </c:pt>
              </c:numCache>
            </c:numRef>
          </c:val>
          <c:extLst>
            <c:ext xmlns:c16="http://schemas.microsoft.com/office/drawing/2014/chart" uri="{C3380CC4-5D6E-409C-BE32-E72D297353CC}">
              <c16:uniqueId val="{00000003-9051-4F7C-8C14-B9CA69601687}"/>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tx>
            <c:strRef>
              <c:f>Sheet1!$C$1</c:f>
              <c:strCache>
                <c:ptCount val="1"/>
                <c:pt idx="0">
                  <c:v>avg</c:v>
                </c:pt>
              </c:strCache>
            </c:strRef>
          </c:tx>
          <c:spPr>
            <a:ln>
              <a:solidFill>
                <a:schemeClr val="bg2"/>
              </a:solidFill>
            </a:ln>
          </c:spPr>
          <c:marker>
            <c:symbol val="none"/>
          </c:marker>
          <c:cat>
            <c:strRef>
              <c:f>Sheet1!$A$2:$A$12</c:f>
              <c:strCache>
                <c:ptCount val="11"/>
                <c:pt idx="0">
                  <c:v>US</c:v>
                </c:pt>
                <c:pt idx="1">
                  <c:v>AUS</c:v>
                </c:pt>
                <c:pt idx="2">
                  <c:v>SWE</c:v>
                </c:pt>
                <c:pt idx="3">
                  <c:v>CAN</c:v>
                </c:pt>
                <c:pt idx="4">
                  <c:v>NOR</c:v>
                </c:pt>
                <c:pt idx="5">
                  <c:v>NZ</c:v>
                </c:pt>
                <c:pt idx="6">
                  <c:v>FRA</c:v>
                </c:pt>
                <c:pt idx="7">
                  <c:v>NETH</c:v>
                </c:pt>
                <c:pt idx="8">
                  <c:v>SWIZ</c:v>
                </c:pt>
                <c:pt idx="9">
                  <c:v>GER</c:v>
                </c:pt>
                <c:pt idx="10">
                  <c:v>UK</c:v>
                </c:pt>
              </c:strCache>
            </c:strRef>
          </c:cat>
          <c:val>
            <c:numRef>
              <c:f>Sheet1!$C$2:$C$12</c:f>
              <c:numCache>
                <c:formatCode>0.0</c:formatCode>
                <c:ptCount val="11"/>
                <c:pt idx="0">
                  <c:v>84.493548387096766</c:v>
                </c:pt>
                <c:pt idx="1">
                  <c:v>84.493548387096766</c:v>
                </c:pt>
                <c:pt idx="2">
                  <c:v>84.493548387096766</c:v>
                </c:pt>
                <c:pt idx="3">
                  <c:v>84.493548387096766</c:v>
                </c:pt>
                <c:pt idx="4">
                  <c:v>84.493548387096766</c:v>
                </c:pt>
                <c:pt idx="5">
                  <c:v>84.493548387096766</c:v>
                </c:pt>
                <c:pt idx="6">
                  <c:v>84.493548387096766</c:v>
                </c:pt>
                <c:pt idx="7">
                  <c:v>84.493548387096766</c:v>
                </c:pt>
                <c:pt idx="8">
                  <c:v>84.493548387096766</c:v>
                </c:pt>
                <c:pt idx="9">
                  <c:v>84.493548387096766</c:v>
                </c:pt>
                <c:pt idx="10">
                  <c:v>84.493548387096766</c:v>
                </c:pt>
              </c:numCache>
            </c:numRef>
          </c:val>
          <c:smooth val="0"/>
          <c:extLst>
            <c:ext xmlns:c16="http://schemas.microsoft.com/office/drawing/2014/chart" uri="{C3380CC4-5D6E-409C-BE32-E72D297353CC}">
              <c16:uniqueId val="{00000004-9051-4F7C-8C14-B9CA6960168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91"/>
          <c:min val="0"/>
        </c:scaling>
        <c:delete val="1"/>
        <c:axPos val="l"/>
        <c:numFmt formatCode="0" sourceLinked="0"/>
        <c:majorTickMark val="out"/>
        <c:minorTickMark val="none"/>
        <c:tickLblPos val="nextTo"/>
        <c:crossAx val="396332184"/>
        <c:crosses val="autoZero"/>
        <c:crossBetween val="between"/>
        <c:majorUnit val="3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7.1545528527026891E-2"/>
          <c:w val="0.9825532360899174"/>
          <c:h val="0.87043452049187853"/>
        </c:manualLayout>
      </c:layout>
      <c:barChart>
        <c:barDir val="col"/>
        <c:grouping val="clustered"/>
        <c:varyColors val="0"/>
        <c:ser>
          <c:idx val="4"/>
          <c:order val="0"/>
          <c:tx>
            <c:strRef>
              <c:f>Sheet1!$B$1</c:f>
              <c:strCache>
                <c:ptCount val="1"/>
                <c:pt idx="0">
                  <c:v>rate</c:v>
                </c:pt>
              </c:strCache>
            </c:strRef>
          </c:tx>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1-9FA3-492F-A36D-46BF8EA2FB0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SWIZ</c:v>
                </c:pt>
                <c:pt idx="1">
                  <c:v>SWE</c:v>
                </c:pt>
                <c:pt idx="2">
                  <c:v>NETH</c:v>
                </c:pt>
                <c:pt idx="3">
                  <c:v>NZ</c:v>
                </c:pt>
                <c:pt idx="4">
                  <c:v>CAN</c:v>
                </c:pt>
                <c:pt idx="5">
                  <c:v>AUS</c:v>
                </c:pt>
                <c:pt idx="6">
                  <c:v>GER</c:v>
                </c:pt>
                <c:pt idx="7">
                  <c:v>FRA</c:v>
                </c:pt>
                <c:pt idx="8">
                  <c:v>UK</c:v>
                </c:pt>
                <c:pt idx="9">
                  <c:v>US</c:v>
                </c:pt>
              </c:strCache>
            </c:strRef>
          </c:cat>
          <c:val>
            <c:numRef>
              <c:f>Sheet1!$B$2:$B$12</c:f>
              <c:numCache>
                <c:formatCode>#,##0.0_ ;\-#,##0.0\ </c:formatCode>
                <c:ptCount val="11"/>
                <c:pt idx="0">
                  <c:v>73.3</c:v>
                </c:pt>
                <c:pt idx="1">
                  <c:v>71.400000000000006</c:v>
                </c:pt>
                <c:pt idx="2">
                  <c:v>68.3</c:v>
                </c:pt>
                <c:pt idx="3">
                  <c:v>67.5</c:v>
                </c:pt>
                <c:pt idx="4">
                  <c:v>67.400000000000006</c:v>
                </c:pt>
                <c:pt idx="5">
                  <c:v>66.599999999999994</c:v>
                </c:pt>
                <c:pt idx="6">
                  <c:v>66.400000000000006</c:v>
                </c:pt>
                <c:pt idx="7">
                  <c:v>65.2</c:v>
                </c:pt>
                <c:pt idx="8">
                  <c:v>65</c:v>
                </c:pt>
                <c:pt idx="9">
                  <c:v>63.8</c:v>
                </c:pt>
                <c:pt idx="10">
                  <c:v>62.6</c:v>
                </c:pt>
              </c:numCache>
            </c:numRef>
          </c:val>
          <c:extLst>
            <c:ext xmlns:c16="http://schemas.microsoft.com/office/drawing/2014/chart" uri="{C3380CC4-5D6E-409C-BE32-E72D297353CC}">
              <c16:uniqueId val="{00000002-9FA3-492F-A36D-46BF8EA2FB05}"/>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tx>
            <c:strRef>
              <c:f>Sheet1!$C$1</c:f>
              <c:strCache>
                <c:ptCount val="1"/>
                <c:pt idx="0">
                  <c:v>avg</c:v>
                </c:pt>
              </c:strCache>
            </c:strRef>
          </c:tx>
          <c:spPr>
            <a:ln>
              <a:solidFill>
                <a:schemeClr val="bg2"/>
              </a:solidFill>
            </a:ln>
          </c:spPr>
          <c:marker>
            <c:symbol val="none"/>
          </c:marker>
          <c:cat>
            <c:strRef>
              <c:f>Sheet1!$A$2:$A$12</c:f>
              <c:strCache>
                <c:ptCount val="11"/>
                <c:pt idx="0">
                  <c:v>NOR</c:v>
                </c:pt>
                <c:pt idx="1">
                  <c:v>SWIZ</c:v>
                </c:pt>
                <c:pt idx="2">
                  <c:v>SWE</c:v>
                </c:pt>
                <c:pt idx="3">
                  <c:v>NETH</c:v>
                </c:pt>
                <c:pt idx="4">
                  <c:v>NZ</c:v>
                </c:pt>
                <c:pt idx="5">
                  <c:v>CAN</c:v>
                </c:pt>
                <c:pt idx="6">
                  <c:v>AUS</c:v>
                </c:pt>
                <c:pt idx="7">
                  <c:v>GER</c:v>
                </c:pt>
                <c:pt idx="8">
                  <c:v>FRA</c:v>
                </c:pt>
                <c:pt idx="9">
                  <c:v>UK</c:v>
                </c:pt>
                <c:pt idx="10">
                  <c:v>US</c:v>
                </c:pt>
              </c:strCache>
            </c:strRef>
          </c:cat>
          <c:val>
            <c:numRef>
              <c:f>Sheet1!$C$2:$C$12</c:f>
              <c:numCache>
                <c:formatCode>#,##0.0_ ;\-#,##0.0\ </c:formatCode>
                <c:ptCount val="11"/>
                <c:pt idx="0">
                  <c:v>65.767741935483883</c:v>
                </c:pt>
                <c:pt idx="1">
                  <c:v>65.767741935483883</c:v>
                </c:pt>
                <c:pt idx="2">
                  <c:v>65.767741935483883</c:v>
                </c:pt>
                <c:pt idx="3">
                  <c:v>65.767741935483883</c:v>
                </c:pt>
                <c:pt idx="4">
                  <c:v>65.767741935483883</c:v>
                </c:pt>
                <c:pt idx="5">
                  <c:v>65.767741935483883</c:v>
                </c:pt>
                <c:pt idx="6">
                  <c:v>65.767741935483883</c:v>
                </c:pt>
                <c:pt idx="7">
                  <c:v>65.767741935483883</c:v>
                </c:pt>
                <c:pt idx="8">
                  <c:v>65.767741935483883</c:v>
                </c:pt>
                <c:pt idx="9">
                  <c:v>65.767741935483883</c:v>
                </c:pt>
                <c:pt idx="10">
                  <c:v>65.767741935483883</c:v>
                </c:pt>
              </c:numCache>
            </c:numRef>
          </c:val>
          <c:smooth val="0"/>
          <c:extLst>
            <c:ext xmlns:c16="http://schemas.microsoft.com/office/drawing/2014/chart" uri="{C3380CC4-5D6E-409C-BE32-E72D297353CC}">
              <c16:uniqueId val="{00000003-9FA3-492F-A36D-46BF8EA2FB0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91"/>
          <c:min val="0"/>
        </c:scaling>
        <c:delete val="1"/>
        <c:axPos val="l"/>
        <c:numFmt formatCode="0" sourceLinked="0"/>
        <c:majorTickMark val="out"/>
        <c:minorTickMark val="none"/>
        <c:tickLblPos val="nextTo"/>
        <c:crossAx val="396332184"/>
        <c:crosses val="autoZero"/>
        <c:crossBetween val="between"/>
        <c:majorUnit val="3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3919-4B59-9BA9-7677BA4C1933}"/>
              </c:ext>
            </c:extLst>
          </c:dPt>
          <c:dLbls>
            <c:dLbl>
              <c:idx val="0"/>
              <c:layout>
                <c:manualLayout>
                  <c:x val="1.4181216673649021E-3"/>
                  <c:y val="5.25207445063344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19-4B59-9BA9-7677BA4C1933}"/>
                </c:ext>
              </c:extLst>
            </c:dLbl>
            <c:dLbl>
              <c:idx val="1"/>
              <c:layout>
                <c:manualLayout>
                  <c:x val="1.4181872300864707E-3"/>
                  <c:y val="5.4254355668506664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1.9549618421196624E-2"/>
                      <c:h val="5.7677638662207854E-2"/>
                    </c:manualLayout>
                  </c15:layout>
                </c:ext>
                <c:ext xmlns:c16="http://schemas.microsoft.com/office/drawing/2014/chart" uri="{C3380CC4-5D6E-409C-BE32-E72D297353CC}">
                  <c16:uniqueId val="{00000003-3919-4B59-9BA9-7677BA4C1933}"/>
                </c:ext>
              </c:extLst>
            </c:dLbl>
            <c:dLbl>
              <c:idx val="2"/>
              <c:layout>
                <c:manualLayout>
                  <c:x val="4.7487079226648365E-3"/>
                  <c:y val="5.65075900056240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19-4B59-9BA9-7677BA4C1933}"/>
                </c:ext>
              </c:extLst>
            </c:dLbl>
            <c:dLbl>
              <c:idx val="3"/>
              <c:layout>
                <c:manualLayout>
                  <c:x val="-2.4717146028511468E-4"/>
                  <c:y val="6.28823639297441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19-4B59-9BA9-7677BA4C1933}"/>
                </c:ext>
              </c:extLst>
            </c:dLbl>
            <c:dLbl>
              <c:idx val="4"/>
              <c:layout>
                <c:manualLayout>
                  <c:x val="-1.4181216673649097E-3"/>
                  <c:y val="6.62699886399280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19-4B59-9BA9-7677BA4C1933}"/>
                </c:ext>
              </c:extLst>
            </c:dLbl>
            <c:dLbl>
              <c:idx val="5"/>
              <c:layout>
                <c:manualLayout>
                  <c:x val="-2.5892029998878267E-3"/>
                  <c:y val="7.22962742595494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19-4B59-9BA9-7677BA4C1933}"/>
                </c:ext>
              </c:extLst>
            </c:dLbl>
            <c:dLbl>
              <c:idx val="6"/>
              <c:layout>
                <c:manualLayout>
                  <c:x val="0"/>
                  <c:y val="6.95220486634938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19-4B59-9BA9-7677BA4C1933}"/>
                </c:ext>
              </c:extLst>
            </c:dLbl>
            <c:dLbl>
              <c:idx val="7"/>
              <c:layout>
                <c:manualLayout>
                  <c:x val="-6.2677961812337196E-5"/>
                  <c:y val="6.96613444882756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919-4B59-9BA9-7677BA4C1933}"/>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SWE</c:v>
                </c:pt>
                <c:pt idx="1">
                  <c:v>NETH</c:v>
                </c:pt>
                <c:pt idx="2">
                  <c:v>UK</c:v>
                </c:pt>
                <c:pt idx="3">
                  <c:v>GER</c:v>
                </c:pt>
                <c:pt idx="4">
                  <c:v>FRA</c:v>
                </c:pt>
                <c:pt idx="5">
                  <c:v>NZ</c:v>
                </c:pt>
                <c:pt idx="6">
                  <c:v>NOR</c:v>
                </c:pt>
                <c:pt idx="7">
                  <c:v>CAN</c:v>
                </c:pt>
                <c:pt idx="8">
                  <c:v>AUS</c:v>
                </c:pt>
                <c:pt idx="9">
                  <c:v>US</c:v>
                </c:pt>
                <c:pt idx="10">
                  <c:v>SWIZ</c:v>
                </c:pt>
              </c:strCache>
            </c:strRef>
          </c:cat>
          <c:val>
            <c:numRef>
              <c:f>Sheet1!$B$2:$B$12</c:f>
              <c:numCache>
                <c:formatCode>0</c:formatCode>
                <c:ptCount val="11"/>
                <c:pt idx="0">
                  <c:v>1.84</c:v>
                </c:pt>
                <c:pt idx="1">
                  <c:v>1.94</c:v>
                </c:pt>
                <c:pt idx="2">
                  <c:v>2.0699999999999998</c:v>
                </c:pt>
                <c:pt idx="3">
                  <c:v>2.62</c:v>
                </c:pt>
                <c:pt idx="4">
                  <c:v>3.33</c:v>
                </c:pt>
                <c:pt idx="5">
                  <c:v>4.01</c:v>
                </c:pt>
                <c:pt idx="6">
                  <c:v>4.9400000000000004</c:v>
                </c:pt>
                <c:pt idx="7">
                  <c:v>5.83</c:v>
                </c:pt>
                <c:pt idx="8">
                  <c:v>10.89</c:v>
                </c:pt>
                <c:pt idx="9">
                  <c:v>26.09</c:v>
                </c:pt>
                <c:pt idx="10">
                  <c:v>28.27</c:v>
                </c:pt>
              </c:numCache>
            </c:numRef>
          </c:val>
          <c:extLst>
            <c:ext xmlns:c16="http://schemas.microsoft.com/office/drawing/2014/chart" uri="{C3380CC4-5D6E-409C-BE32-E72D297353CC}">
              <c16:uniqueId val="{0000000A-3919-4B59-9BA9-7677BA4C1933}"/>
            </c:ext>
          </c:extLst>
        </c:ser>
        <c:dLbls>
          <c:showLegendKey val="0"/>
          <c:showVal val="0"/>
          <c:showCatName val="0"/>
          <c:showSerName val="0"/>
          <c:showPercent val="0"/>
          <c:showBubbleSize val="0"/>
        </c:dLbls>
        <c:gapWidth val="25"/>
        <c:axId val="638105208"/>
        <c:axId val="6381056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0"/>
                        <c:y val="-2.312385532933172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B-3919-4B59-9BA9-7677BA4C1933}"/>
                      </c:ext>
                    </c:extLst>
                  </c:dLbl>
                  <c:dLbl>
                    <c:idx val="2"/>
                    <c:layout>
                      <c:manualLayout>
                        <c:x val="4.2545293987981455E-3"/>
                        <c:y val="-3.757626491016404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C-3919-4B59-9BA9-7677BA4C1933}"/>
                      </c:ext>
                    </c:extLst>
                  </c:dLbl>
                  <c:dLbl>
                    <c:idx val="7"/>
                    <c:layout>
                      <c:manualLayout>
                        <c:x val="4.2545293987981455E-3"/>
                        <c:y val="1.734289149699868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D-3919-4B59-9BA9-7677BA4C1933}"/>
                      </c:ext>
                    </c:extLst>
                  </c:dLbl>
                  <c:dLbl>
                    <c:idx val="9"/>
                    <c:layout>
                      <c:manualLayout>
                        <c:x val="-2.8363529325322011E-3"/>
                        <c:y val="-4.335722874249708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E-3919-4B59-9BA9-7677BA4C1933}"/>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SWE</c:v>
                      </c:pt>
                      <c:pt idx="1">
                        <c:v>NETH</c:v>
                      </c:pt>
                      <c:pt idx="2">
                        <c:v>UK</c:v>
                      </c:pt>
                      <c:pt idx="3">
                        <c:v>GER</c:v>
                      </c:pt>
                      <c:pt idx="4">
                        <c:v>FRA</c:v>
                      </c:pt>
                      <c:pt idx="5">
                        <c:v>NZ</c:v>
                      </c:pt>
                      <c:pt idx="6">
                        <c:v>NOR</c:v>
                      </c:pt>
                      <c:pt idx="7">
                        <c:v>CAN</c:v>
                      </c:pt>
                      <c:pt idx="8">
                        <c:v>AUS</c:v>
                      </c:pt>
                      <c:pt idx="9">
                        <c:v>US</c:v>
                      </c:pt>
                      <c:pt idx="10">
                        <c:v>SWIZ</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F-3919-4B59-9BA9-7677BA4C1933}"/>
                  </c:ext>
                </c:extLst>
              </c15:ser>
            </c15:filteredBarSeries>
          </c:ext>
        </c:extLst>
      </c:barChart>
      <c:catAx>
        <c:axId val="6381052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105600"/>
        <c:crosses val="autoZero"/>
        <c:auto val="1"/>
        <c:lblAlgn val="ctr"/>
        <c:lblOffset val="100"/>
        <c:noMultiLvlLbl val="0"/>
      </c:catAx>
      <c:valAx>
        <c:axId val="638105600"/>
        <c:scaling>
          <c:orientation val="minMax"/>
          <c:max val="50"/>
        </c:scaling>
        <c:delete val="1"/>
        <c:axPos val="l"/>
        <c:numFmt formatCode="0" sourceLinked="1"/>
        <c:majorTickMark val="none"/>
        <c:minorTickMark val="none"/>
        <c:tickLblPos val="nextTo"/>
        <c:crossAx val="6381052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F4CB-4D04-9A5E-055CDE3BEE97}"/>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F4CB-4D04-9A5E-055CDE3BEE97}"/>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F4CB-4D04-9A5E-055CDE3BEE97}"/>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F4CB-4D04-9A5E-055CDE3BEE97}"/>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F4CB-4D04-9A5E-055CDE3BEE97}"/>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0.04976</cdr:x>
      <cdr:y>0.52005</cdr:y>
    </cdr:from>
    <cdr:to>
      <cdr:x>0.24917</cdr:x>
      <cdr:y>0.56021</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387200" y="2391494"/>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65</a:t>
          </a:r>
        </a:p>
      </cdr:txBody>
    </cdr:sp>
  </cdr:relSizeAnchor>
</c:userShapes>
</file>

<file path=ppt/drawings/drawing2.xml><?xml version="1.0" encoding="utf-8"?>
<c:userShapes xmlns:c="http://schemas.openxmlformats.org/drawingml/2006/chart">
  <cdr:relSizeAnchor xmlns:cdr="http://schemas.openxmlformats.org/drawingml/2006/chartDrawing">
    <cdr:from>
      <cdr:x>0.04935</cdr:x>
      <cdr:y>0.31552</cdr:y>
    </cdr:from>
    <cdr:to>
      <cdr:x>0.36668</cdr:x>
      <cdr:y>0.39559</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384016" y="1455498"/>
          <a:ext cx="2469316"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a:t>
          </a:r>
          <a:b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b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10.5</a:t>
          </a:r>
        </a:p>
      </cdr:txBody>
    </cdr:sp>
  </cdr:relSizeAnchor>
</c:userShapes>
</file>

<file path=ppt/drawings/drawing3.xml><?xml version="1.0" encoding="utf-8"?>
<c:userShapes xmlns:c="http://schemas.openxmlformats.org/drawingml/2006/chart">
  <cdr:relSizeAnchor xmlns:cdr="http://schemas.openxmlformats.org/drawingml/2006/chartDrawing">
    <cdr:from>
      <cdr:x>0.77562</cdr:x>
      <cdr:y>0</cdr:y>
    </cdr:from>
    <cdr:to>
      <cdr:x>0.96946</cdr:x>
      <cdr:y>0.08816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4018935" y="0"/>
          <a:ext cx="1004409"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85%</a:t>
          </a:r>
        </a:p>
      </cdr:txBody>
    </cdr:sp>
  </cdr:relSizeAnchor>
</c:userShapes>
</file>

<file path=ppt/drawings/drawing4.xml><?xml version="1.0" encoding="utf-8"?>
<c:userShapes xmlns:c="http://schemas.openxmlformats.org/drawingml/2006/chart">
  <cdr:relSizeAnchor xmlns:cdr="http://schemas.openxmlformats.org/drawingml/2006/chartDrawing">
    <cdr:from>
      <cdr:x>0.72723</cdr:x>
      <cdr:y>0.22342</cdr:y>
    </cdr:from>
    <cdr:to>
      <cdr:x>0.94283</cdr:x>
      <cdr:y>0.31158</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3768213" y="936014"/>
          <a:ext cx="1117144"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66%</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0.1473</cdr:x>
      <cdr:y>0.12144</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80" y="159102"/>
          <a:ext cx="1259768"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0.04408</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55" y="0"/>
          <a:ext cx="4395257"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200" i="1" dirty="0">
              <a:solidFill>
                <a:srgbClr val="4C515A"/>
              </a:solidFill>
            </a:rPr>
            <a:t>Average physician visits per capita, 2017</a:t>
          </a:r>
          <a:endParaRPr lang="en-US" sz="1200" i="1" dirty="0">
            <a:solidFill>
              <a:srgbClr val="4C515A"/>
            </a:solidFill>
            <a:latin typeface="Trebuchet MS"/>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0.89667</cdr:x>
      <cdr:y>0.04408</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31" y="-1665288"/>
          <a:ext cx="4395257"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200" i="1" dirty="0">
              <a:solidFill>
                <a:srgbClr val="4C515A"/>
              </a:solidFill>
            </a:rPr>
            <a:t>Practicing physicians per 1,000 population, 2018</a:t>
          </a:r>
          <a:endParaRPr lang="en-US" sz="1200" i="1" dirty="0">
            <a:solidFill>
              <a:srgbClr val="4C515A"/>
            </a:solidFill>
            <a:latin typeface="Trebuchet MS"/>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70.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https://www.commonwealthfund.org/publications/issue-briefs/2018/dec/womens-health-us-compared-ten-other-countries</a:t>
            </a:r>
            <a:endParaRPr lang="en-US" dirty="0"/>
          </a:p>
          <a:p>
            <a:endParaRPr lang="en-US" dirty="0"/>
          </a:p>
          <a:p>
            <a:pPr algn="l" fontAlgn="base"/>
            <a:r>
              <a:rPr lang="en-US" b="0" i="0" dirty="0">
                <a:solidFill>
                  <a:srgbClr val="575959"/>
                </a:solidFill>
                <a:effectLst/>
                <a:latin typeface="InterFace"/>
              </a:rPr>
              <a:t>Notes: ^ Percent of respondents who reported that their annual (past year) family out-of-pocket spending for medical treatments or services, that were not covered by public or private insurance, was $2,000 or more. Does not include adults who reported “don’t know”/refused to respond. * Statistically significant difference compared to the United States (p&lt;.05).</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31</a:t>
            </a:fld>
            <a:endParaRPr lang="en-US"/>
          </a:p>
        </p:txBody>
      </p:sp>
    </p:spTree>
    <p:extLst>
      <p:ext uri="{BB962C8B-B14F-4D97-AF65-F5344CB8AC3E}">
        <p14:creationId xmlns:p14="http://schemas.microsoft.com/office/powerpoint/2010/main" val="971784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32</a:t>
            </a:fld>
            <a:endParaRPr lang="en-US"/>
          </a:p>
        </p:txBody>
      </p:sp>
    </p:spTree>
    <p:extLst>
      <p:ext uri="{BB962C8B-B14F-4D97-AF65-F5344CB8AC3E}">
        <p14:creationId xmlns:p14="http://schemas.microsoft.com/office/powerpoint/2010/main" val="1067196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Cost-related access problems include any of the following in the past year: 1) having a medical problem but did not visit a doctor; 2) skipped a medical test, treatment, or follow-up recommended by a doctor; or 3) did not fill or collect a prescription for medicine, or skipped doses of medicine, because of the cost in the past 12 months. * Statistically significant difference compared to the United States (p&lt;.05).</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33</a:t>
            </a:fld>
            <a:endParaRPr lang="en-US"/>
          </a:p>
        </p:txBody>
      </p:sp>
    </p:spTree>
    <p:extLst>
      <p:ext uri="{BB962C8B-B14F-4D97-AF65-F5344CB8AC3E}">
        <p14:creationId xmlns:p14="http://schemas.microsoft.com/office/powerpoint/2010/main" val="317784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 this! See the source: the book and NYT article</a:t>
            </a:r>
          </a:p>
          <a:p>
            <a:pPr algn="l"/>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35</a:t>
            </a:fld>
            <a:endParaRPr lang="en-US"/>
          </a:p>
        </p:txBody>
      </p:sp>
    </p:spTree>
    <p:extLst>
      <p:ext uri="{BB962C8B-B14F-4D97-AF65-F5344CB8AC3E}">
        <p14:creationId xmlns:p14="http://schemas.microsoft.com/office/powerpoint/2010/main" val="1809192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39</a:t>
            </a:fld>
            <a:endParaRPr lang="en-US"/>
          </a:p>
        </p:txBody>
      </p:sp>
    </p:spTree>
    <p:extLst>
      <p:ext uri="{BB962C8B-B14F-4D97-AF65-F5344CB8AC3E}">
        <p14:creationId xmlns:p14="http://schemas.microsoft.com/office/powerpoint/2010/main" val="944239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68</a:t>
            </a:fld>
            <a:endParaRPr lang="en-US"/>
          </a:p>
        </p:txBody>
      </p:sp>
    </p:spTree>
    <p:extLst>
      <p:ext uri="{BB962C8B-B14F-4D97-AF65-F5344CB8AC3E}">
        <p14:creationId xmlns:p14="http://schemas.microsoft.com/office/powerpoint/2010/main" val="3098046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70</a:t>
            </a:fld>
            <a:endParaRPr lang="en-US"/>
          </a:p>
        </p:txBody>
      </p:sp>
    </p:spTree>
    <p:extLst>
      <p:ext uri="{BB962C8B-B14F-4D97-AF65-F5344CB8AC3E}">
        <p14:creationId xmlns:p14="http://schemas.microsoft.com/office/powerpoint/2010/main" val="2372856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75</a:t>
            </a:fld>
            <a:endParaRPr lang="en-US"/>
          </a:p>
        </p:txBody>
      </p:sp>
    </p:spTree>
    <p:extLst>
      <p:ext uri="{BB962C8B-B14F-4D97-AF65-F5344CB8AC3E}">
        <p14:creationId xmlns:p14="http://schemas.microsoft.com/office/powerpoint/2010/main" val="126185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11</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23</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24</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26</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in all those other OECD countries pretty much everyone is insured. In other words, in the US we pay twice as much as elsewhere, but there are still millions that are not insured.</a:t>
            </a:r>
          </a:p>
          <a:p>
            <a:r>
              <a:rPr lang="en-US" b="0" i="0" dirty="0">
                <a:solidFill>
                  <a:srgbClr val="333333"/>
                </a:solidFill>
                <a:effectLst/>
                <a:latin typeface="interface_regular"/>
              </a:rPr>
              <a:t>Public spending on health care amounted to $4,197 per capita in the U.S. in 2013, more than in any other country except Norway ($4,981) and the Netherlands ($4,495), despite the fact that the U.S. was the only country studied that did not have a universal health care system.</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27</a:t>
            </a:fld>
            <a:endParaRPr lang="en-US" dirty="0"/>
          </a:p>
        </p:txBody>
      </p:sp>
    </p:spTree>
    <p:extLst>
      <p:ext uri="{BB962C8B-B14F-4D97-AF65-F5344CB8AC3E}">
        <p14:creationId xmlns:p14="http://schemas.microsoft.com/office/powerpoint/2010/main" val="2577993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interface_regular"/>
              </a:rPr>
              <a:t>The share of the economy spent on health care has been steadily increasing since the 1980s for all countries because health spending growth has outpaced economic growth,</a:t>
            </a:r>
            <a:r>
              <a:rPr lang="en-US" sz="1200" b="0" i="0" baseline="30000" dirty="0">
                <a:solidFill>
                  <a:srgbClr val="EB7704"/>
                </a:solidFill>
                <a:effectLst/>
                <a:latin typeface="interface_regular"/>
              </a:rPr>
              <a:t> </a:t>
            </a:r>
            <a:r>
              <a:rPr lang="en-US" sz="1200" b="0" i="0" dirty="0">
                <a:solidFill>
                  <a:srgbClr val="333333"/>
                </a:solidFill>
                <a:effectLst/>
                <a:latin typeface="interface_regular"/>
              </a:rPr>
              <a:t>in part because of advances in medical technologies, rising prices in the health sector, and increased demand for services.</a:t>
            </a:r>
            <a:endParaRPr lang="en-US" sz="1200"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29</a:t>
            </a:fld>
            <a:endParaRPr lang="en-US" dirty="0"/>
          </a:p>
        </p:txBody>
      </p:sp>
    </p:spTree>
    <p:extLst>
      <p:ext uri="{BB962C8B-B14F-4D97-AF65-F5344CB8AC3E}">
        <p14:creationId xmlns:p14="http://schemas.microsoft.com/office/powerpoint/2010/main" val="3030221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dolarv@oldwestbury.edu"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1"/>
            <a:ext cx="9144000" cy="194310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b="0" i="1" dirty="0"/>
              <a:t>OLLI</a:t>
            </a:r>
          </a:p>
          <a:p>
            <a:pPr>
              <a:lnSpc>
                <a:spcPct val="100000"/>
              </a:lnSpc>
              <a:spcBef>
                <a:spcPts val="0"/>
              </a:spcBef>
            </a:pPr>
            <a:r>
              <a:rPr lang="en-US" b="0" i="1" dirty="0"/>
              <a:t>Sonoma State University, </a:t>
            </a:r>
            <a:r>
              <a:rPr lang="en-US" b="0" i="1" dirty="0" err="1"/>
              <a:t>Rhonert</a:t>
            </a:r>
            <a:r>
              <a:rPr lang="en-US" b="0" i="1" dirty="0"/>
              <a:t> Park, CA</a:t>
            </a:r>
            <a:endParaRPr lang="en-US" sz="1800" dirty="0">
              <a:solidFill>
                <a:schemeClr val="tx2"/>
              </a:solidFill>
            </a:endParaRPr>
          </a:p>
          <a:p>
            <a:pPr>
              <a:lnSpc>
                <a:spcPct val="100000"/>
              </a:lnSpc>
              <a:spcBef>
                <a:spcPts val="0"/>
              </a:spcBef>
            </a:pPr>
            <a:r>
              <a:rPr lang="en-US" sz="1800" dirty="0">
                <a:solidFill>
                  <a:schemeClr val="tx2"/>
                </a:solidFill>
              </a:rPr>
              <a:t>May 5</a:t>
            </a:r>
            <a:r>
              <a:rPr lang="en-US" sz="1800" baseline="30000" dirty="0">
                <a:solidFill>
                  <a:schemeClr val="tx2"/>
                </a:solidFill>
              </a:rPr>
              <a:t>th</a:t>
            </a:r>
            <a:r>
              <a:rPr lang="en-US" sz="1800" dirty="0">
                <a:solidFill>
                  <a:schemeClr val="tx2"/>
                </a:solidFill>
              </a:rPr>
              <a:t>, 2021</a:t>
            </a:r>
          </a:p>
          <a:p>
            <a:pPr>
              <a:lnSpc>
                <a:spcPct val="100000"/>
              </a:lnSpc>
              <a:spcBef>
                <a:spcPts val="0"/>
              </a:spcBef>
            </a:pPr>
            <a:endParaRPr lang="en-US" sz="4000" dirty="0">
              <a:solidFill>
                <a:schemeClr val="tx2"/>
              </a:solidFill>
            </a:endParaRPr>
          </a:p>
          <a:p>
            <a:pPr>
              <a:lnSpc>
                <a:spcPct val="100000"/>
              </a:lnSpc>
              <a:spcBef>
                <a:spcPts val="0"/>
              </a:spcBef>
            </a:pPr>
            <a:r>
              <a:rPr lang="en-US" sz="3400" i="1" dirty="0">
                <a:solidFill>
                  <a:schemeClr val="tx2"/>
                </a:solidFill>
              </a:rPr>
              <a:t>Veronika Dolar</a:t>
            </a:r>
          </a:p>
          <a:p>
            <a:pPr>
              <a:lnSpc>
                <a:spcPct val="100000"/>
              </a:lnSpc>
              <a:spcBef>
                <a:spcPts val="0"/>
              </a:spcBef>
            </a:pPr>
            <a:r>
              <a:rPr lang="en-US" sz="3400" b="0" i="1" dirty="0">
                <a:solidFill>
                  <a:schemeClr val="tx2"/>
                </a:solidFill>
              </a:rPr>
              <a:t>State University of New York </a:t>
            </a:r>
          </a:p>
          <a:p>
            <a:pPr>
              <a:lnSpc>
                <a:spcPct val="100000"/>
              </a:lnSpc>
              <a:spcBef>
                <a:spcPts val="0"/>
              </a:spcBef>
            </a:pPr>
            <a:r>
              <a:rPr lang="en-US" sz="3400" b="0" i="1" dirty="0">
                <a:solidFill>
                  <a:schemeClr val="tx2"/>
                </a:solidFill>
              </a:rPr>
              <a:t>SUNY Old Westbury </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p:txBody>
          <a:bodyPr/>
          <a:lstStyle/>
          <a:p>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r>
              <a:rPr lang="en-US" b="0" dirty="0"/>
              <a:t>The concept of a market is any structure that allows buyers and sellers to exchange any type of goods, services and information. </a:t>
            </a:r>
          </a:p>
          <a:p>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a different rules should be set up for eliciting the best results for the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69C5-3F16-4870-86C2-2845C192F0E7}"/>
              </a:ext>
            </a:extLst>
          </p:cNvPr>
          <p:cNvSpPr>
            <a:spLocks noGrp="1"/>
          </p:cNvSpPr>
          <p:nvPr>
            <p:ph type="title"/>
          </p:nvPr>
        </p:nvSpPr>
        <p:spPr/>
        <p:txBody>
          <a:bodyPr/>
          <a:lstStyle/>
          <a:p>
            <a:r>
              <a:rPr lang="en-US" dirty="0">
                <a:solidFill>
                  <a:schemeClr val="bg1"/>
                </a:solidFill>
              </a:rPr>
              <a:t>Ma</a:t>
            </a:r>
            <a:r>
              <a:rPr lang="en-US" dirty="0"/>
              <a:t>rket Economies</a:t>
            </a:r>
          </a:p>
        </p:txBody>
      </p:sp>
      <p:sp>
        <p:nvSpPr>
          <p:cNvPr id="3" name="Content Placeholder 2">
            <a:extLst>
              <a:ext uri="{FF2B5EF4-FFF2-40B4-BE49-F238E27FC236}">
                <a16:creationId xmlns:a16="http://schemas.microsoft.com/office/drawing/2014/main" id="{FE1D5BDB-AA80-4F74-B7B1-3000651C89C1}"/>
              </a:ext>
            </a:extLst>
          </p:cNvPr>
          <p:cNvSpPr>
            <a:spLocks noGrp="1"/>
          </p:cNvSpPr>
          <p:nvPr>
            <p:ph idx="1"/>
          </p:nvPr>
        </p:nvSpPr>
        <p:spPr/>
        <p:txBody>
          <a:bodyPr/>
          <a:lstStyle/>
          <a:p>
            <a:r>
              <a:rPr lang="en-US" b="0" dirty="0">
                <a:cs typeface="Arial" charset="0"/>
              </a:rPr>
              <a:t>In market economies, prices adjust to balance supply and demand.</a:t>
            </a:r>
          </a:p>
          <a:p>
            <a:r>
              <a:rPr lang="en-US" b="0" dirty="0">
                <a:cs typeface="Arial" charset="0"/>
              </a:rPr>
              <a:t>These equilibrium prices are the signals that guide economic decisions and thereby allocate scarce resources.  </a:t>
            </a:r>
          </a:p>
          <a:p>
            <a:pPr>
              <a:spcBef>
                <a:spcPct val="35000"/>
              </a:spcBef>
            </a:pPr>
            <a:r>
              <a:rPr lang="en-US" b="0" dirty="0"/>
              <a:t>The invisible hand works through the price system:</a:t>
            </a:r>
          </a:p>
          <a:p>
            <a:pPr lvl="1">
              <a:spcBef>
                <a:spcPct val="35000"/>
              </a:spcBef>
            </a:pPr>
            <a:r>
              <a:rPr lang="en-US" dirty="0"/>
              <a:t>The interaction of buyers and sellers determines prices.  </a:t>
            </a:r>
          </a:p>
          <a:p>
            <a:pPr lvl="1">
              <a:spcBef>
                <a:spcPct val="35000"/>
              </a:spcBef>
            </a:pPr>
            <a:r>
              <a:rPr lang="en-US" dirty="0"/>
              <a:t>Each price reflects the good’s value to buyers and the cost of  producing the good.  </a:t>
            </a:r>
          </a:p>
          <a:p>
            <a:pPr lvl="1">
              <a:spcBef>
                <a:spcPct val="35000"/>
              </a:spcBef>
            </a:pPr>
            <a:r>
              <a:rPr lang="en-US" dirty="0"/>
              <a:t>Prices guide self-interested households and firms to make decisions that, in many cases, maximize society’s economic well-being. </a:t>
            </a:r>
          </a:p>
          <a:p>
            <a:endParaRPr lang="en-US" dirty="0"/>
          </a:p>
        </p:txBody>
      </p:sp>
    </p:spTree>
    <p:extLst>
      <p:ext uri="{BB962C8B-B14F-4D97-AF65-F5344CB8AC3E}">
        <p14:creationId xmlns:p14="http://schemas.microsoft.com/office/powerpoint/2010/main" val="1863568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8C3-27B6-4DFB-B3F7-231B50B74C5C}"/>
              </a:ext>
            </a:extLst>
          </p:cNvPr>
          <p:cNvSpPr>
            <a:spLocks noGrp="1"/>
          </p:cNvSpPr>
          <p:nvPr>
            <p:ph type="title"/>
          </p:nvPr>
        </p:nvSpPr>
        <p:spPr/>
        <p:txBody>
          <a:bodyPr>
            <a:normAutofit/>
          </a:bodyPr>
          <a:lstStyle/>
          <a:p>
            <a:r>
              <a:rPr lang="en-US" dirty="0">
                <a:solidFill>
                  <a:schemeClr val="bg1"/>
                </a:solidFill>
              </a:rPr>
              <a:t>Wh</a:t>
            </a:r>
            <a:r>
              <a:rPr lang="en-US" dirty="0"/>
              <a:t>en does “free market does it better” hold?</a:t>
            </a:r>
          </a:p>
        </p:txBody>
      </p:sp>
      <p:sp>
        <p:nvSpPr>
          <p:cNvPr id="3" name="Content Placeholder 2">
            <a:extLst>
              <a:ext uri="{FF2B5EF4-FFF2-40B4-BE49-F238E27FC236}">
                <a16:creationId xmlns:a16="http://schemas.microsoft.com/office/drawing/2014/main" id="{33107C75-1AEE-433D-B2D8-E34994702978}"/>
              </a:ext>
            </a:extLst>
          </p:cNvPr>
          <p:cNvSpPr>
            <a:spLocks noGrp="1"/>
          </p:cNvSpPr>
          <p:nvPr>
            <p:ph sz="half" idx="1"/>
          </p:nvPr>
        </p:nvSpPr>
        <p:spPr>
          <a:xfrm>
            <a:off x="838200" y="1665980"/>
            <a:ext cx="4619017" cy="4189162"/>
          </a:xfrm>
        </p:spPr>
        <p:txBody>
          <a:bodyPr>
            <a:normAutofit fontScale="55000" lnSpcReduction="20000"/>
          </a:bodyPr>
          <a:lstStyle/>
          <a:p>
            <a:pPr marL="0" indent="0">
              <a:buNone/>
            </a:pPr>
            <a:r>
              <a:rPr lang="en-US" dirty="0"/>
              <a:t>Two very important assumptions need for this to hold are:</a:t>
            </a:r>
          </a:p>
          <a:p>
            <a:pPr marL="385763" indent="-385763">
              <a:buFont typeface="+mj-lt"/>
              <a:buAutoNum type="arabicPeriod"/>
            </a:pPr>
            <a:r>
              <a:rPr lang="en-US" b="0" dirty="0"/>
              <a:t>Perfectly Competitive Market</a:t>
            </a:r>
          </a:p>
          <a:p>
            <a:pPr marL="385763" indent="-385763">
              <a:buFont typeface="+mj-lt"/>
              <a:buAutoNum type="arabicPeriod"/>
            </a:pPr>
            <a:r>
              <a:rPr lang="en-US" b="0" dirty="0"/>
              <a:t>No Market Failure</a:t>
            </a:r>
          </a:p>
          <a:p>
            <a:pPr marL="385763" indent="-385763">
              <a:buFont typeface="+mj-lt"/>
              <a:buAutoNum type="arabicPeriod"/>
            </a:pPr>
            <a:endParaRPr lang="en-US" b="0" dirty="0"/>
          </a:p>
          <a:p>
            <a:endParaRPr lang="en-US" dirty="0"/>
          </a:p>
        </p:txBody>
      </p:sp>
      <p:sp>
        <p:nvSpPr>
          <p:cNvPr id="4" name="Content Placeholder 3">
            <a:extLst>
              <a:ext uri="{FF2B5EF4-FFF2-40B4-BE49-F238E27FC236}">
                <a16:creationId xmlns:a16="http://schemas.microsoft.com/office/drawing/2014/main" id="{510EAB40-28CE-4FCF-B1F9-3C58E9701760}"/>
              </a:ext>
            </a:extLst>
          </p:cNvPr>
          <p:cNvSpPr>
            <a:spLocks noGrp="1"/>
          </p:cNvSpPr>
          <p:nvPr>
            <p:ph sz="half" idx="2"/>
          </p:nvPr>
        </p:nvSpPr>
        <p:spPr>
          <a:xfrm>
            <a:off x="5525311" y="1665980"/>
            <a:ext cx="5828489" cy="4189162"/>
          </a:xfrm>
        </p:spPr>
        <p:txBody>
          <a:bodyPr>
            <a:normAutofit fontScale="55000" lnSpcReduction="20000"/>
          </a:bodyPr>
          <a:lstStyle/>
          <a:p>
            <a:pPr marL="0" indent="0">
              <a:buNone/>
            </a:pPr>
            <a:r>
              <a:rPr lang="en-US" dirty="0"/>
              <a:t>What is a Perfectly Competitive Market?</a:t>
            </a:r>
          </a:p>
          <a:p>
            <a:r>
              <a:rPr lang="en-US" b="0" dirty="0"/>
              <a:t>Many (numerous) buyers – price takers</a:t>
            </a:r>
          </a:p>
          <a:p>
            <a:r>
              <a:rPr lang="en-US" b="0" dirty="0"/>
              <a:t>Many (numerous) sellers – price takers</a:t>
            </a:r>
          </a:p>
          <a:p>
            <a:r>
              <a:rPr lang="en-US" b="0" dirty="0"/>
              <a:t>Identical (homogeneous) product</a:t>
            </a:r>
          </a:p>
          <a:p>
            <a:r>
              <a:rPr lang="en-US" b="0" dirty="0"/>
              <a:t>Free entry and exit</a:t>
            </a:r>
          </a:p>
          <a:p>
            <a:r>
              <a:rPr lang="en-US" b="0" dirty="0"/>
              <a:t>Both buyers and sellers have perfect information about the price, utility, quality, and production methods of products.</a:t>
            </a:r>
          </a:p>
          <a:p>
            <a:pPr marL="0" indent="0">
              <a:buNone/>
            </a:pPr>
            <a:r>
              <a:rPr lang="en-US" dirty="0"/>
              <a:t>What is Market Failure?</a:t>
            </a:r>
          </a:p>
          <a:p>
            <a:pPr marL="0" indent="0">
              <a:buNone/>
            </a:pPr>
            <a:r>
              <a:rPr lang="en-US" b="0" dirty="0"/>
              <a:t>Market Failure is a situation in which the allocation of goods and services by a free market is not efficient, often it leads to a net social welfare loss. </a:t>
            </a:r>
          </a:p>
          <a:p>
            <a:pPr marL="0" indent="0">
              <a:buNone/>
            </a:pPr>
            <a:r>
              <a:rPr lang="en-US" b="0" dirty="0"/>
              <a:t>Examples of Market Failure:</a:t>
            </a:r>
          </a:p>
          <a:p>
            <a:r>
              <a:rPr lang="en-US" b="0" dirty="0"/>
              <a:t>Externalities</a:t>
            </a:r>
          </a:p>
          <a:p>
            <a:r>
              <a:rPr lang="en-US" b="0" dirty="0"/>
              <a:t>Public Goods</a:t>
            </a:r>
          </a:p>
          <a:p>
            <a:r>
              <a:rPr lang="en-US" b="0" dirty="0"/>
              <a:t>Asymmetric Information</a:t>
            </a:r>
          </a:p>
          <a:p>
            <a:endParaRPr lang="en-US" b="0" dirty="0"/>
          </a:p>
          <a:p>
            <a:endParaRPr lang="en-US" dirty="0"/>
          </a:p>
        </p:txBody>
      </p:sp>
    </p:spTree>
    <p:extLst>
      <p:ext uri="{BB962C8B-B14F-4D97-AF65-F5344CB8AC3E}">
        <p14:creationId xmlns:p14="http://schemas.microsoft.com/office/powerpoint/2010/main" val="1432385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26561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p:txBody>
          <a:bodyPr/>
          <a:lstStyle/>
          <a:p>
            <a:r>
              <a:rPr lang="en-US" dirty="0">
                <a:solidFill>
                  <a:schemeClr val="bg1"/>
                </a:solidFill>
              </a:rPr>
              <a:t>Ho</a:t>
            </a:r>
            <a:r>
              <a:rPr lang="en-US" dirty="0"/>
              <a:t>spital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r>
              <a:rPr lang="en-US" b="0" dirty="0"/>
              <a:t>Market consolidation among and between health systems, hospitals, medical groups, and health insurers has surged over the last decade.</a:t>
            </a:r>
          </a:p>
          <a:p>
            <a:r>
              <a:rPr lang="en-US" b="0" dirty="0"/>
              <a:t>Over an 18-month period between July 2016 and January 2018, hospitals acquired 8,000 more medical practices, and 14,000 more physicians left independent practice to become hospital employees, according to an analysis.</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4040816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2B30-76D5-4F76-A53F-635E42DF3321}"/>
              </a:ext>
            </a:extLst>
          </p:cNvPr>
          <p:cNvSpPr>
            <a:spLocks noGrp="1"/>
          </p:cNvSpPr>
          <p:nvPr>
            <p:ph type="title"/>
          </p:nvPr>
        </p:nvSpPr>
        <p:spPr>
          <a:xfrm>
            <a:off x="838200" y="216007"/>
            <a:ext cx="10515600" cy="1325563"/>
          </a:xfrm>
        </p:spPr>
        <p:txBody>
          <a:bodyPr/>
          <a:lstStyle/>
          <a:p>
            <a:r>
              <a:rPr lang="en-US" dirty="0">
                <a:solidFill>
                  <a:schemeClr val="bg1"/>
                </a:solidFill>
              </a:rPr>
              <a:t>Ho</a:t>
            </a:r>
            <a:r>
              <a:rPr lang="en-US" dirty="0"/>
              <a:t>spital Monopolization: California</a:t>
            </a:r>
          </a:p>
        </p:txBody>
      </p:sp>
      <p:sp>
        <p:nvSpPr>
          <p:cNvPr id="3" name="Content Placeholder 2">
            <a:extLst>
              <a:ext uri="{FF2B5EF4-FFF2-40B4-BE49-F238E27FC236}">
                <a16:creationId xmlns:a16="http://schemas.microsoft.com/office/drawing/2014/main" id="{205EAD51-2783-4FD6-8DC2-E03C90ACCFB2}"/>
              </a:ext>
            </a:extLst>
          </p:cNvPr>
          <p:cNvSpPr>
            <a:spLocks noGrp="1"/>
          </p:cNvSpPr>
          <p:nvPr>
            <p:ph idx="1"/>
          </p:nvPr>
        </p:nvSpPr>
        <p:spPr/>
        <p:txBody>
          <a:bodyPr>
            <a:normAutofit/>
          </a:bodyPr>
          <a:lstStyle/>
          <a:p>
            <a:r>
              <a:rPr lang="en-US" b="0" dirty="0">
                <a:solidFill>
                  <a:srgbClr val="2B414D"/>
                </a:solidFill>
                <a:latin typeface="Libre Baskerville"/>
              </a:rPr>
              <a:t>A large Northern California hospital system used its size and influence to achieve a "domination of the market”.</a:t>
            </a:r>
          </a:p>
          <a:p>
            <a:r>
              <a:rPr lang="en-US" b="0" dirty="0">
                <a:solidFill>
                  <a:srgbClr val="2B414D"/>
                </a:solidFill>
                <a:latin typeface="Libre Baskerville"/>
              </a:rPr>
              <a:t>Sutter Health grew into a behemoth hospital system and then, like a classic monopoly, used its dominance in Northern California to raise hospital prices.</a:t>
            </a:r>
          </a:p>
          <a:p>
            <a:r>
              <a:rPr lang="en-US" b="0" dirty="0">
                <a:solidFill>
                  <a:srgbClr val="2B414D"/>
                </a:solidFill>
                <a:latin typeface="Libre Baskerville"/>
              </a:rPr>
              <a:t>Sutter used its windfall from excessive pricing to acquire more entities and grew into a conglomerate of 24 hospitals, 12,000 doctors and several cancer, cardiac and other specialty centers. </a:t>
            </a:r>
          </a:p>
          <a:p>
            <a:r>
              <a:rPr lang="en-US" b="0" dirty="0">
                <a:solidFill>
                  <a:srgbClr val="2B414D"/>
                </a:solidFill>
                <a:latin typeface="Libre Baskerville"/>
              </a:rPr>
              <a:t>In some counties, Sutter was the sole hospital for a thousand square miles.</a:t>
            </a:r>
          </a:p>
        </p:txBody>
      </p:sp>
      <p:sp>
        <p:nvSpPr>
          <p:cNvPr id="4" name="Slide Number Placeholder 3">
            <a:extLst>
              <a:ext uri="{FF2B5EF4-FFF2-40B4-BE49-F238E27FC236}">
                <a16:creationId xmlns:a16="http://schemas.microsoft.com/office/drawing/2014/main" id="{BDFAA289-894A-4223-B85A-D452FA5D52CC}"/>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52960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1E0F-51CF-4A93-8D66-13C471052275}"/>
              </a:ext>
            </a:extLst>
          </p:cNvPr>
          <p:cNvSpPr>
            <a:spLocks noGrp="1"/>
          </p:cNvSpPr>
          <p:nvPr>
            <p:ph type="title"/>
          </p:nvPr>
        </p:nvSpPr>
        <p:spPr/>
        <p:txBody>
          <a:bodyPr/>
          <a:lstStyle/>
          <a:p>
            <a:r>
              <a:rPr lang="en-US" dirty="0">
                <a:solidFill>
                  <a:schemeClr val="bg1"/>
                </a:solidFill>
              </a:rPr>
              <a:t>Ho</a:t>
            </a:r>
            <a:r>
              <a:rPr lang="en-US" dirty="0"/>
              <a:t>spital Monopolization: Florida</a:t>
            </a:r>
          </a:p>
        </p:txBody>
      </p:sp>
      <p:sp>
        <p:nvSpPr>
          <p:cNvPr id="3" name="Content Placeholder 2">
            <a:extLst>
              <a:ext uri="{FF2B5EF4-FFF2-40B4-BE49-F238E27FC236}">
                <a16:creationId xmlns:a16="http://schemas.microsoft.com/office/drawing/2014/main" id="{6B3CEE6A-21E4-4FF6-B0A5-120FB27EA4A0}"/>
              </a:ext>
            </a:extLst>
          </p:cNvPr>
          <p:cNvSpPr>
            <a:spLocks noGrp="1"/>
          </p:cNvSpPr>
          <p:nvPr>
            <p:ph idx="1"/>
          </p:nvPr>
        </p:nvSpPr>
        <p:spPr/>
        <p:txBody>
          <a:bodyPr/>
          <a:lstStyle/>
          <a:p>
            <a:r>
              <a:rPr lang="en-US" b="0" dirty="0"/>
              <a:t>South Florida hospitals recorded combined profits of nearly $1.3 billion in 2018 and have posted combined profits above $1 billion for four of the past five years. </a:t>
            </a:r>
          </a:p>
          <a:p>
            <a:r>
              <a:rPr lang="en-US" b="0" dirty="0"/>
              <a:t>HCA hospitals were the most profitable, with a net income of $363.6 million, according to the report. </a:t>
            </a:r>
          </a:p>
          <a:p>
            <a:r>
              <a:rPr lang="en-US" b="0" dirty="0"/>
              <a:t>Baptist Health, a nonprofit and the largest system in the Miami area, had a net income of $142.8 million and Memorial Healthcare System in Broward County, a nonprofit hospital network, had a net income of $158.6 million.</a:t>
            </a:r>
            <a:endParaRPr lang="en-US" dirty="0"/>
          </a:p>
        </p:txBody>
      </p:sp>
      <p:sp>
        <p:nvSpPr>
          <p:cNvPr id="4" name="Slide Number Placeholder 3">
            <a:extLst>
              <a:ext uri="{FF2B5EF4-FFF2-40B4-BE49-F238E27FC236}">
                <a16:creationId xmlns:a16="http://schemas.microsoft.com/office/drawing/2014/main" id="{2E665012-42AA-47DB-91CC-637651359709}"/>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89415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21911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AF7F0"/>
                </a:solidFill>
              </a:rPr>
              <a:t>Is t</a:t>
            </a:r>
            <a:r>
              <a:rPr lang="en-US" dirty="0"/>
              <a:t>here something special about Health Care Markets?</a:t>
            </a:r>
          </a:p>
        </p:txBody>
      </p:sp>
      <p:sp>
        <p:nvSpPr>
          <p:cNvPr id="3" name="Content Placeholder 2"/>
          <p:cNvSpPr>
            <a:spLocks noGrp="1"/>
          </p:cNvSpPr>
          <p:nvPr>
            <p:ph idx="1"/>
          </p:nvPr>
        </p:nvSpPr>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p:txBody>
      </p:sp>
    </p:spTree>
    <p:extLst>
      <p:ext uri="{BB962C8B-B14F-4D97-AF65-F5344CB8AC3E}">
        <p14:creationId xmlns:p14="http://schemas.microsoft.com/office/powerpoint/2010/main" val="396986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8F6547-BC50-490E-8D32-B0C69BB99818}"/>
              </a:ext>
            </a:extLst>
          </p:cNvPr>
          <p:cNvSpPr>
            <a:spLocks noGrp="1"/>
          </p:cNvSpPr>
          <p:nvPr>
            <p:ph type="title"/>
          </p:nvPr>
        </p:nvSpPr>
        <p:spPr/>
        <p:txBody>
          <a:bodyPr/>
          <a:lstStyle/>
          <a:p>
            <a:pPr eaLnBrk="1" hangingPunct="1"/>
            <a:r>
              <a:rPr lang="en-US" altLang="en-US" dirty="0">
                <a:solidFill>
                  <a:schemeClr val="bg1"/>
                </a:solidFill>
              </a:rPr>
              <a:t>Pul</a:t>
            </a:r>
            <a:r>
              <a:rPr lang="en-US" altLang="en-US" dirty="0"/>
              <a:t>se of the Health Economy</a:t>
            </a:r>
          </a:p>
        </p:txBody>
      </p:sp>
      <p:sp>
        <p:nvSpPr>
          <p:cNvPr id="30723" name="Content Placeholder 2">
            <a:extLst>
              <a:ext uri="{FF2B5EF4-FFF2-40B4-BE49-F238E27FC236}">
                <a16:creationId xmlns:a16="http://schemas.microsoft.com/office/drawing/2014/main" id="{55D920D4-9E25-499A-A49A-B4FA441EDBEB}"/>
              </a:ext>
            </a:extLst>
          </p:cNvPr>
          <p:cNvSpPr>
            <a:spLocks noGrp="1"/>
          </p:cNvSpPr>
          <p:nvPr>
            <p:ph idx="1"/>
          </p:nvPr>
        </p:nvSpPr>
        <p:spPr/>
        <p:txBody>
          <a:bodyPr>
            <a:normAutofit/>
          </a:bodyPr>
          <a:lstStyle/>
          <a:p>
            <a:pPr eaLnBrk="1" hangingPunct="1"/>
            <a:r>
              <a:rPr lang="en-US" altLang="en-US" dirty="0"/>
              <a:t>Health economy involves activities related to population health:</a:t>
            </a:r>
          </a:p>
          <a:p>
            <a:pPr lvl="1" eaLnBrk="1" hangingPunct="1"/>
            <a:r>
              <a:rPr lang="en-US" altLang="en-US" dirty="0"/>
              <a:t>Production and consumption of goods and services</a:t>
            </a:r>
          </a:p>
          <a:p>
            <a:pPr lvl="1" eaLnBrk="1" hangingPunct="1"/>
            <a:r>
              <a:rPr lang="en-US" altLang="en-US" dirty="0"/>
              <a:t>Distribution of those goods to consumers</a:t>
            </a:r>
          </a:p>
          <a:p>
            <a:pPr eaLnBrk="1" hangingPunct="1"/>
            <a:r>
              <a:rPr lang="en-US" altLang="en-US" dirty="0"/>
              <a:t>Performance indicators of medical care</a:t>
            </a:r>
          </a:p>
          <a:p>
            <a:pPr lvl="1" eaLnBrk="1" hangingPunct="1"/>
            <a:r>
              <a:rPr lang="en-US" altLang="en-US" dirty="0"/>
              <a:t>Costs</a:t>
            </a:r>
          </a:p>
          <a:p>
            <a:pPr lvl="1"/>
            <a:r>
              <a:rPr lang="en-US" altLang="en-US" dirty="0"/>
              <a:t>Quality</a:t>
            </a:r>
          </a:p>
          <a:p>
            <a:pPr lvl="1" eaLnBrk="1" hangingPunct="1"/>
            <a:r>
              <a:rPr lang="en-US" altLang="en-US" dirty="0"/>
              <a:t>Access</a:t>
            </a:r>
          </a:p>
        </p:txBody>
      </p:sp>
    </p:spTree>
    <p:extLst>
      <p:ext uri="{BB962C8B-B14F-4D97-AF65-F5344CB8AC3E}">
        <p14:creationId xmlns:p14="http://schemas.microsoft.com/office/powerpoint/2010/main" val="2355989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a:bodyPr>
          <a:lstStyle/>
          <a:p>
            <a:pPr marL="0" indent="0">
              <a:buNone/>
            </a:pPr>
            <a:r>
              <a:rPr lang="en-US" b="0" dirty="0"/>
              <a:t>Tradeoffs take place among the three legs: </a:t>
            </a:r>
          </a:p>
          <a:p>
            <a:r>
              <a:rPr lang="en-US" b="0" dirty="0"/>
              <a:t>By increasing quality health care this leads to higher health care costs, which means that some individuals might not be able to afford it and the access may be more limited. </a:t>
            </a:r>
          </a:p>
          <a:p>
            <a:r>
              <a:rPr lang="en-US" b="0" dirty="0"/>
              <a:t>By increasing access, the costs and/or quality may suffer.</a:t>
            </a:r>
          </a:p>
          <a:p>
            <a:r>
              <a:rPr lang="en-US" b="0" dirty="0"/>
              <a:t>By decreasing costs, access and/or quality may suffer.</a:t>
            </a:r>
          </a:p>
        </p:txBody>
      </p:sp>
    </p:spTree>
    <p:extLst>
      <p:ext uri="{BB962C8B-B14F-4D97-AF65-F5344CB8AC3E}">
        <p14:creationId xmlns:p14="http://schemas.microsoft.com/office/powerpoint/2010/main" val="637100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21A0CE1-B8DA-43A7-B889-D5BD12E68159}"/>
              </a:ext>
            </a:extLst>
          </p:cNvPr>
          <p:cNvSpPr>
            <a:spLocks noGrp="1"/>
          </p:cNvSpPr>
          <p:nvPr>
            <p:ph type="ctrTitle"/>
          </p:nvPr>
        </p:nvSpPr>
        <p:spPr/>
        <p:txBody>
          <a:bodyPr/>
          <a:lstStyle/>
          <a:p>
            <a:r>
              <a:rPr lang="en-US" dirty="0"/>
              <a:t>Costs</a:t>
            </a:r>
          </a:p>
        </p:txBody>
      </p:sp>
      <p:sp>
        <p:nvSpPr>
          <p:cNvPr id="9" name="Subtitle 8">
            <a:extLst>
              <a:ext uri="{FF2B5EF4-FFF2-40B4-BE49-F238E27FC236}">
                <a16:creationId xmlns:a16="http://schemas.microsoft.com/office/drawing/2014/main" id="{0C536123-56B0-4B4A-BB73-87BCDF22A27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42261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dirty="0">
                <a:solidFill>
                  <a:schemeClr val="bg1"/>
                </a:solidFill>
              </a:rPr>
              <a:t>Nat</a:t>
            </a:r>
            <a:r>
              <a:rPr lang="en-US"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extLst>
              <p:ext uri="{D42A27DB-BD31-4B8C-83A1-F6EECF244321}">
                <p14:modId xmlns:p14="http://schemas.microsoft.com/office/powerpoint/2010/main" val="115666478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994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6769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DF42-44AD-4694-80AA-7E8B8CE7ED0B}"/>
              </a:ext>
            </a:extLst>
          </p:cNvPr>
          <p:cNvSpPr>
            <a:spLocks noGrp="1"/>
          </p:cNvSpPr>
          <p:nvPr>
            <p:ph type="title"/>
          </p:nvPr>
        </p:nvSpPr>
        <p:spPr/>
        <p:txBody>
          <a:bodyPr rtlCol="0">
            <a:normAutofit/>
          </a:bodyPr>
          <a:lstStyle/>
          <a:p>
            <a:pPr>
              <a:defRPr/>
            </a:pPr>
            <a:r>
              <a:rPr lang="en-US" dirty="0">
                <a:solidFill>
                  <a:schemeClr val="bg1"/>
                </a:solidFill>
              </a:rPr>
              <a:t>Am</a:t>
            </a:r>
            <a:r>
              <a:rPr lang="en-US" dirty="0"/>
              <a:t>ount of Medical Care Spending</a:t>
            </a:r>
          </a:p>
        </p:txBody>
      </p:sp>
      <p:sp>
        <p:nvSpPr>
          <p:cNvPr id="38915" name="Content Placeholder 2">
            <a:extLst>
              <a:ext uri="{FF2B5EF4-FFF2-40B4-BE49-F238E27FC236}">
                <a16:creationId xmlns:a16="http://schemas.microsoft.com/office/drawing/2014/main" id="{13FED8EC-B4C2-4FD6-AC20-905B133BE491}"/>
              </a:ext>
            </a:extLst>
          </p:cNvPr>
          <p:cNvSpPr>
            <a:spLocks noGrp="1"/>
          </p:cNvSpPr>
          <p:nvPr>
            <p:ph idx="1"/>
          </p:nvPr>
        </p:nvSpPr>
        <p:spPr/>
        <p:txBody>
          <a:bodyPr/>
          <a:lstStyle/>
          <a:p>
            <a:pPr eaLnBrk="1" hangingPunct="1"/>
            <a:r>
              <a:rPr lang="en-US" altLang="en-US" dirty="0"/>
              <a:t>Costs of health care are high and continually rising </a:t>
            </a:r>
          </a:p>
          <a:p>
            <a:pPr lvl="1" eaLnBrk="1" hangingPunct="1"/>
            <a:r>
              <a:rPr lang="en-US" altLang="en-US" dirty="0"/>
              <a:t>U. S. spent 17.7% of GDP or $11,172 per person in 2018</a:t>
            </a:r>
          </a:p>
          <a:p>
            <a:pPr lvl="1" eaLnBrk="1" hangingPunct="1"/>
            <a:r>
              <a:rPr lang="en-US" altLang="en-US" dirty="0"/>
              <a:t>Compared to 5.0% of GDP and $1,239 per person in 1960</a:t>
            </a:r>
          </a:p>
          <a:p>
            <a:pPr eaLnBrk="1" hangingPunct="1"/>
            <a:r>
              <a:rPr lang="en-US" altLang="en-US" dirty="0"/>
              <a:t>Trade-offs may be involved</a:t>
            </a:r>
          </a:p>
          <a:p>
            <a:pPr lvl="1" eaLnBrk="1" hangingPunct="1"/>
            <a:r>
              <a:rPr lang="en-US" altLang="en-US" dirty="0"/>
              <a:t>High health care costs implies lower amounts of other goods produced and consumed.</a:t>
            </a:r>
          </a:p>
        </p:txBody>
      </p:sp>
    </p:spTree>
    <p:extLst>
      <p:ext uri="{BB962C8B-B14F-4D97-AF65-F5344CB8AC3E}">
        <p14:creationId xmlns:p14="http://schemas.microsoft.com/office/powerpoint/2010/main" val="1187762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2181304" y="1160206"/>
            <a:ext cx="7943501" cy="4791175"/>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7094-236F-491B-9DFE-AA22B97BB00D}"/>
              </a:ext>
            </a:extLst>
          </p:cNvPr>
          <p:cNvSpPr>
            <a:spLocks noGrp="1"/>
          </p:cNvSpPr>
          <p:nvPr>
            <p:ph type="title"/>
          </p:nvPr>
        </p:nvSpPr>
        <p:spPr/>
        <p:txBody>
          <a:bodyPr/>
          <a:lstStyle/>
          <a:p>
            <a:r>
              <a:rPr lang="en-US" dirty="0">
                <a:solidFill>
                  <a:schemeClr val="bg1"/>
                </a:solidFill>
              </a:rPr>
              <a:t>Inte</a:t>
            </a:r>
            <a:r>
              <a:rPr lang="en-US" dirty="0"/>
              <a:t>rnational Comparison</a:t>
            </a:r>
          </a:p>
        </p:txBody>
      </p:sp>
      <p:sp>
        <p:nvSpPr>
          <p:cNvPr id="3" name="Content Placeholder 2">
            <a:extLst>
              <a:ext uri="{FF2B5EF4-FFF2-40B4-BE49-F238E27FC236}">
                <a16:creationId xmlns:a16="http://schemas.microsoft.com/office/drawing/2014/main" id="{C822A911-AC9D-4B5F-BA3E-63C680E3F095}"/>
              </a:ext>
            </a:extLst>
          </p:cNvPr>
          <p:cNvSpPr>
            <a:spLocks noGrp="1"/>
          </p:cNvSpPr>
          <p:nvPr>
            <p:ph idx="1"/>
          </p:nvPr>
        </p:nvSpPr>
        <p:spPr/>
        <p:txBody>
          <a:bodyPr>
            <a:normAutofit/>
          </a:bodyPr>
          <a:lstStyle/>
          <a:p>
            <a:pPr>
              <a:lnSpc>
                <a:spcPct val="100000"/>
              </a:lnSpc>
            </a:pPr>
            <a:r>
              <a:rPr lang="en-US" b="0" dirty="0"/>
              <a:t>Per capita health spending in the U.S. exceeded $10,000, more than two times higher than in Australia, France, Canada, New Zealand, and the U.K. </a:t>
            </a:r>
          </a:p>
          <a:p>
            <a:r>
              <a:rPr lang="en-US" b="0" dirty="0"/>
              <a:t>At $4,092 per capita, U.S. private spending is more than five times higher than Canada, the second highest spender. </a:t>
            </a:r>
          </a:p>
          <a:p>
            <a:r>
              <a:rPr lang="en-US" b="0" dirty="0"/>
              <a:t>In Sweden and Norway, private spending made up less than $100 per capita. As a share of total spending, private spending is much larger in the U.S. (40%) than in any other country (0.3%–15%). </a:t>
            </a:r>
            <a:endParaRPr lang="en-US" b="0" i="0" dirty="0">
              <a:solidFill>
                <a:srgbClr val="333333"/>
              </a:solidFill>
              <a:effectLst/>
              <a:latin typeface="interface_regular"/>
            </a:endParaRPr>
          </a:p>
        </p:txBody>
      </p:sp>
    </p:spTree>
    <p:extLst>
      <p:ext uri="{BB962C8B-B14F-4D97-AF65-F5344CB8AC3E}">
        <p14:creationId xmlns:p14="http://schemas.microsoft.com/office/powerpoint/2010/main" val="1515737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3384490762"/>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Tree>
    <p:extLst>
      <p:ext uri="{BB962C8B-B14F-4D97-AF65-F5344CB8AC3E}">
        <p14:creationId xmlns:p14="http://schemas.microsoft.com/office/powerpoint/2010/main" val="1878841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4D01-0E4F-4132-9BA3-417E9B89A4AA}"/>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Comparison</a:t>
            </a:r>
          </a:p>
        </p:txBody>
      </p:sp>
      <p:sp>
        <p:nvSpPr>
          <p:cNvPr id="3" name="Content Placeholder 2">
            <a:extLst>
              <a:ext uri="{FF2B5EF4-FFF2-40B4-BE49-F238E27FC236}">
                <a16:creationId xmlns:a16="http://schemas.microsoft.com/office/drawing/2014/main" id="{7CFE86D6-C8D2-4182-B6E9-6CFF6A35F398}"/>
              </a:ext>
            </a:extLst>
          </p:cNvPr>
          <p:cNvSpPr>
            <a:spLocks noGrp="1"/>
          </p:cNvSpPr>
          <p:nvPr>
            <p:ph idx="1"/>
          </p:nvPr>
        </p:nvSpPr>
        <p:spPr/>
        <p:txBody>
          <a:bodyPr>
            <a:normAutofit/>
          </a:bodyPr>
          <a:lstStyle/>
          <a:p>
            <a:r>
              <a:rPr lang="en-US" b="0" dirty="0"/>
              <a:t>In 1960, the U.S. was spending a higher percent of GDP on health care compared to other OECD countries, but was still part of the pack.</a:t>
            </a:r>
          </a:p>
          <a:p>
            <a:r>
              <a:rPr lang="en-US" b="0" dirty="0"/>
              <a:t>In 2018, the U.S. spent 16.9 percent of gross domestic product (GDP) on health care, nearly twice as much as the average OECD country. </a:t>
            </a:r>
          </a:p>
          <a:p>
            <a:r>
              <a:rPr lang="en-US" b="0" dirty="0"/>
              <a:t>The second-highest ranking country, Switzerland, spent 12.2 percent. </a:t>
            </a:r>
          </a:p>
          <a:p>
            <a:r>
              <a:rPr lang="en-US" b="0" dirty="0"/>
              <a:t>At the other end of the spectrum, New Zealand and Australia devote only 9.3 percent, approximately half as much as the U.S. does. </a:t>
            </a:r>
          </a:p>
        </p:txBody>
      </p:sp>
    </p:spTree>
    <p:extLst>
      <p:ext uri="{BB962C8B-B14F-4D97-AF65-F5344CB8AC3E}">
        <p14:creationId xmlns:p14="http://schemas.microsoft.com/office/powerpoint/2010/main" val="169251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49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500+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FA786-9337-46EE-9039-33FFEB634CC9}"/>
              </a:ext>
            </a:extLst>
          </p:cNvPr>
          <p:cNvSpPr>
            <a:spLocks noGrp="1"/>
          </p:cNvSpPr>
          <p:nvPr>
            <p:ph type="title"/>
          </p:nvPr>
        </p:nvSpPr>
        <p:spPr/>
        <p:txBody>
          <a:bodyPr/>
          <a:lstStyle/>
          <a:p>
            <a:r>
              <a:rPr lang="en-US" dirty="0">
                <a:solidFill>
                  <a:schemeClr val="bg1"/>
                </a:solidFill>
              </a:rPr>
              <a:t>GD</a:t>
            </a:r>
            <a:r>
              <a:rPr lang="en-US" dirty="0"/>
              <a:t>P per capita and health consumption spending per capita, 2017 </a:t>
            </a:r>
          </a:p>
        </p:txBody>
      </p:sp>
      <p:pic>
        <p:nvPicPr>
          <p:cNvPr id="5" name="Content Placeholder 4">
            <a:extLst>
              <a:ext uri="{FF2B5EF4-FFF2-40B4-BE49-F238E27FC236}">
                <a16:creationId xmlns:a16="http://schemas.microsoft.com/office/drawing/2014/main" id="{039039F5-4141-4AC2-BBCB-217E022963A7}"/>
              </a:ext>
            </a:extLst>
          </p:cNvPr>
          <p:cNvPicPr>
            <a:picLocks noGrp="1" noChangeAspect="1"/>
          </p:cNvPicPr>
          <p:nvPr>
            <p:ph idx="1"/>
          </p:nvPr>
        </p:nvPicPr>
        <p:blipFill>
          <a:blip r:embed="rId2"/>
          <a:stretch>
            <a:fillRect/>
          </a:stretch>
        </p:blipFill>
        <p:spPr>
          <a:xfrm>
            <a:off x="1748332" y="1570038"/>
            <a:ext cx="8695335" cy="4351337"/>
          </a:xfrm>
          <a:prstGeom prst="rect">
            <a:avLst/>
          </a:prstGeom>
        </p:spPr>
      </p:pic>
      <p:sp>
        <p:nvSpPr>
          <p:cNvPr id="4" name="Slide Number Placeholder 3">
            <a:extLst>
              <a:ext uri="{FF2B5EF4-FFF2-40B4-BE49-F238E27FC236}">
                <a16:creationId xmlns:a16="http://schemas.microsoft.com/office/drawing/2014/main" id="{5FA887E9-63DF-45BF-90F6-054A234417AA}"/>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4040675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65542-401D-4053-8693-7ED18F2CD5BA}"/>
              </a:ext>
            </a:extLst>
          </p:cNvPr>
          <p:cNvSpPr>
            <a:spLocks noGrp="1"/>
          </p:cNvSpPr>
          <p:nvPr>
            <p:ph type="title"/>
          </p:nvPr>
        </p:nvSpPr>
        <p:spPr/>
        <p:txBody>
          <a:bodyPr>
            <a:normAutofit/>
          </a:bodyPr>
          <a:lstStyle/>
          <a:p>
            <a:r>
              <a:rPr lang="en-US" dirty="0">
                <a:solidFill>
                  <a:schemeClr val="bg1"/>
                </a:solidFill>
              </a:rPr>
              <a:t>Ou</a:t>
            </a:r>
            <a:r>
              <a:rPr lang="en-US" dirty="0"/>
              <a:t>t-of-Pocket Costs</a:t>
            </a:r>
          </a:p>
        </p:txBody>
      </p:sp>
      <p:sp>
        <p:nvSpPr>
          <p:cNvPr id="6" name="TextBox 5">
            <a:extLst>
              <a:ext uri="{FF2B5EF4-FFF2-40B4-BE49-F238E27FC236}">
                <a16:creationId xmlns:a16="http://schemas.microsoft.com/office/drawing/2014/main" id="{6F861989-B328-4939-B382-FC45437A7A9A}"/>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grpSp>
        <p:nvGrpSpPr>
          <p:cNvPr id="18" name="Group 17">
            <a:extLst>
              <a:ext uri="{FF2B5EF4-FFF2-40B4-BE49-F238E27FC236}">
                <a16:creationId xmlns:a16="http://schemas.microsoft.com/office/drawing/2014/main" id="{9C4A8AEE-E42D-41E9-96BE-B0D93803185A}"/>
              </a:ext>
            </a:extLst>
          </p:cNvPr>
          <p:cNvGrpSpPr/>
          <p:nvPr/>
        </p:nvGrpSpPr>
        <p:grpSpPr>
          <a:xfrm>
            <a:off x="1984490" y="1120877"/>
            <a:ext cx="8223019" cy="4621053"/>
            <a:chOff x="245097" y="1404594"/>
            <a:chExt cx="8832763" cy="4020221"/>
          </a:xfrm>
        </p:grpSpPr>
        <p:graphicFrame>
          <p:nvGraphicFramePr>
            <p:cNvPr id="19" name="Chart 18">
              <a:extLst>
                <a:ext uri="{FF2B5EF4-FFF2-40B4-BE49-F238E27FC236}">
                  <a16:creationId xmlns:a16="http://schemas.microsoft.com/office/drawing/2014/main" id="{79DEEFDA-9AD3-43CC-A563-1DF8C4DCF584}"/>
                </a:ext>
              </a:extLst>
            </p:cNvPr>
            <p:cNvGraphicFramePr/>
            <p:nvPr>
              <p:extLst>
                <p:ext uri="{D42A27DB-BD31-4B8C-83A1-F6EECF244321}">
                  <p14:modId xmlns:p14="http://schemas.microsoft.com/office/powerpoint/2010/main" val="408330450"/>
                </p:ext>
              </p:extLst>
            </p:nvPr>
          </p:nvGraphicFramePr>
          <p:xfrm>
            <a:off x="245097" y="1404594"/>
            <a:ext cx="8832763" cy="402022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B398A4F7-132B-41A7-8114-223DDC82A94F}"/>
                </a:ext>
              </a:extLst>
            </p:cNvPr>
            <p:cNvSpPr txBox="1"/>
            <p:nvPr/>
          </p:nvSpPr>
          <p:spPr>
            <a:xfrm>
              <a:off x="6820292" y="4022319"/>
              <a:ext cx="304800" cy="461665"/>
            </a:xfrm>
            <a:prstGeom prst="rect">
              <a:avLst/>
            </a:prstGeom>
            <a:noFill/>
          </p:spPr>
          <p:txBody>
            <a:bodyPr wrap="square" rtlCol="0">
              <a:spAutoFit/>
            </a:bodyPr>
            <a:lstStyle/>
            <a:p>
              <a:pPr algn="ctr"/>
              <a:r>
                <a:rPr lang="en-US" dirty="0"/>
                <a:t>*</a:t>
              </a:r>
            </a:p>
          </p:txBody>
        </p:sp>
        <p:sp>
          <p:nvSpPr>
            <p:cNvPr id="21" name="TextBox 20">
              <a:extLst>
                <a:ext uri="{FF2B5EF4-FFF2-40B4-BE49-F238E27FC236}">
                  <a16:creationId xmlns:a16="http://schemas.microsoft.com/office/drawing/2014/main" id="{B86C66F0-8876-4AAF-98D9-7C644DEFF2A7}"/>
                </a:ext>
              </a:extLst>
            </p:cNvPr>
            <p:cNvSpPr txBox="1"/>
            <p:nvPr/>
          </p:nvSpPr>
          <p:spPr>
            <a:xfrm>
              <a:off x="6047960" y="4378522"/>
              <a:ext cx="304800" cy="461665"/>
            </a:xfrm>
            <a:prstGeom prst="rect">
              <a:avLst/>
            </a:prstGeom>
            <a:noFill/>
          </p:spPr>
          <p:txBody>
            <a:bodyPr wrap="square" rtlCol="0">
              <a:spAutoFit/>
            </a:bodyPr>
            <a:lstStyle/>
            <a:p>
              <a:pPr algn="ctr"/>
              <a:r>
                <a:rPr lang="en-US" dirty="0"/>
                <a:t>*</a:t>
              </a:r>
            </a:p>
          </p:txBody>
        </p:sp>
        <p:sp>
          <p:nvSpPr>
            <p:cNvPr id="22" name="TextBox 21">
              <a:extLst>
                <a:ext uri="{FF2B5EF4-FFF2-40B4-BE49-F238E27FC236}">
                  <a16:creationId xmlns:a16="http://schemas.microsoft.com/office/drawing/2014/main" id="{F57936CE-2AC8-41E5-A882-0B3A53DDD805}"/>
                </a:ext>
              </a:extLst>
            </p:cNvPr>
            <p:cNvSpPr txBox="1"/>
            <p:nvPr/>
          </p:nvSpPr>
          <p:spPr>
            <a:xfrm>
              <a:off x="3730970" y="4563188"/>
              <a:ext cx="304800" cy="461665"/>
            </a:xfrm>
            <a:prstGeom prst="rect">
              <a:avLst/>
            </a:prstGeom>
            <a:noFill/>
          </p:spPr>
          <p:txBody>
            <a:bodyPr wrap="square" rtlCol="0">
              <a:spAutoFit/>
            </a:bodyPr>
            <a:lstStyle/>
            <a:p>
              <a:pPr algn="ctr"/>
              <a:r>
                <a:rPr lang="en-US" dirty="0"/>
                <a:t>*</a:t>
              </a:r>
            </a:p>
          </p:txBody>
        </p:sp>
        <p:sp>
          <p:nvSpPr>
            <p:cNvPr id="23" name="TextBox 22">
              <a:extLst>
                <a:ext uri="{FF2B5EF4-FFF2-40B4-BE49-F238E27FC236}">
                  <a16:creationId xmlns:a16="http://schemas.microsoft.com/office/drawing/2014/main" id="{E4FC60A4-DB2F-4B29-B83B-E716A2270C0D}"/>
                </a:ext>
              </a:extLst>
            </p:cNvPr>
            <p:cNvSpPr txBox="1"/>
            <p:nvPr/>
          </p:nvSpPr>
          <p:spPr>
            <a:xfrm>
              <a:off x="2958640" y="4588826"/>
              <a:ext cx="304800" cy="461665"/>
            </a:xfrm>
            <a:prstGeom prst="rect">
              <a:avLst/>
            </a:prstGeom>
            <a:noFill/>
          </p:spPr>
          <p:txBody>
            <a:bodyPr wrap="square" rtlCol="0">
              <a:spAutoFit/>
            </a:bodyPr>
            <a:lstStyle/>
            <a:p>
              <a:pPr algn="ctr"/>
              <a:r>
                <a:rPr lang="en-US" dirty="0"/>
                <a:t>*</a:t>
              </a:r>
            </a:p>
          </p:txBody>
        </p:sp>
        <p:sp>
          <p:nvSpPr>
            <p:cNvPr id="24" name="TextBox 23">
              <a:extLst>
                <a:ext uri="{FF2B5EF4-FFF2-40B4-BE49-F238E27FC236}">
                  <a16:creationId xmlns:a16="http://schemas.microsoft.com/office/drawing/2014/main" id="{9669C6A7-8919-4CD1-AD25-57DF8C641135}"/>
                </a:ext>
              </a:extLst>
            </p:cNvPr>
            <p:cNvSpPr txBox="1"/>
            <p:nvPr/>
          </p:nvSpPr>
          <p:spPr>
            <a:xfrm>
              <a:off x="1413980" y="4618634"/>
              <a:ext cx="304800" cy="461665"/>
            </a:xfrm>
            <a:prstGeom prst="rect">
              <a:avLst/>
            </a:prstGeom>
            <a:noFill/>
          </p:spPr>
          <p:txBody>
            <a:bodyPr wrap="square" rtlCol="0">
              <a:spAutoFit/>
            </a:bodyPr>
            <a:lstStyle/>
            <a:p>
              <a:pPr algn="ctr"/>
              <a:r>
                <a:rPr lang="en-US" dirty="0"/>
                <a:t>*</a:t>
              </a:r>
            </a:p>
          </p:txBody>
        </p:sp>
        <p:sp>
          <p:nvSpPr>
            <p:cNvPr id="25" name="TextBox 24">
              <a:extLst>
                <a:ext uri="{FF2B5EF4-FFF2-40B4-BE49-F238E27FC236}">
                  <a16:creationId xmlns:a16="http://schemas.microsoft.com/office/drawing/2014/main" id="{8D7BAA80-F49F-469A-9453-F24847168AC7}"/>
                </a:ext>
              </a:extLst>
            </p:cNvPr>
            <p:cNvSpPr txBox="1"/>
            <p:nvPr/>
          </p:nvSpPr>
          <p:spPr>
            <a:xfrm>
              <a:off x="4503300" y="4511912"/>
              <a:ext cx="304800" cy="461665"/>
            </a:xfrm>
            <a:prstGeom prst="rect">
              <a:avLst/>
            </a:prstGeom>
            <a:noFill/>
          </p:spPr>
          <p:txBody>
            <a:bodyPr wrap="square" rtlCol="0">
              <a:spAutoFit/>
            </a:bodyPr>
            <a:lstStyle/>
            <a:p>
              <a:pPr algn="ctr"/>
              <a:r>
                <a:rPr lang="en-US" dirty="0"/>
                <a:t>*</a:t>
              </a:r>
            </a:p>
          </p:txBody>
        </p:sp>
        <p:sp>
          <p:nvSpPr>
            <p:cNvPr id="26" name="TextBox 25">
              <a:extLst>
                <a:ext uri="{FF2B5EF4-FFF2-40B4-BE49-F238E27FC236}">
                  <a16:creationId xmlns:a16="http://schemas.microsoft.com/office/drawing/2014/main" id="{2F895E49-E7B6-40D9-9D46-252F5A6A7440}"/>
                </a:ext>
              </a:extLst>
            </p:cNvPr>
            <p:cNvSpPr txBox="1"/>
            <p:nvPr/>
          </p:nvSpPr>
          <p:spPr>
            <a:xfrm>
              <a:off x="5275630" y="4422456"/>
              <a:ext cx="304800" cy="461665"/>
            </a:xfrm>
            <a:prstGeom prst="rect">
              <a:avLst/>
            </a:prstGeom>
            <a:noFill/>
          </p:spPr>
          <p:txBody>
            <a:bodyPr wrap="square" rtlCol="0">
              <a:spAutoFit/>
            </a:bodyPr>
            <a:lstStyle/>
            <a:p>
              <a:pPr algn="ctr"/>
              <a:r>
                <a:rPr lang="en-US" dirty="0"/>
                <a:t>*</a:t>
              </a:r>
            </a:p>
          </p:txBody>
        </p:sp>
        <p:sp>
          <p:nvSpPr>
            <p:cNvPr id="27" name="TextBox 26">
              <a:extLst>
                <a:ext uri="{FF2B5EF4-FFF2-40B4-BE49-F238E27FC236}">
                  <a16:creationId xmlns:a16="http://schemas.microsoft.com/office/drawing/2014/main" id="{AE91766D-9C53-4126-A87F-599B64558572}"/>
                </a:ext>
              </a:extLst>
            </p:cNvPr>
            <p:cNvSpPr txBox="1"/>
            <p:nvPr/>
          </p:nvSpPr>
          <p:spPr>
            <a:xfrm>
              <a:off x="641650" y="4649852"/>
              <a:ext cx="304800" cy="461665"/>
            </a:xfrm>
            <a:prstGeom prst="rect">
              <a:avLst/>
            </a:prstGeom>
            <a:noFill/>
          </p:spPr>
          <p:txBody>
            <a:bodyPr wrap="square" rtlCol="0">
              <a:spAutoFit/>
            </a:bodyPr>
            <a:lstStyle/>
            <a:p>
              <a:pPr algn="ctr"/>
              <a:r>
                <a:rPr lang="en-US" dirty="0"/>
                <a:t>*</a:t>
              </a:r>
            </a:p>
          </p:txBody>
        </p:sp>
        <p:sp>
          <p:nvSpPr>
            <p:cNvPr id="28" name="TextBox 27">
              <a:extLst>
                <a:ext uri="{FF2B5EF4-FFF2-40B4-BE49-F238E27FC236}">
                  <a16:creationId xmlns:a16="http://schemas.microsoft.com/office/drawing/2014/main" id="{2A30C213-BA4D-4D38-B944-F4B9EBD3B240}"/>
                </a:ext>
              </a:extLst>
            </p:cNvPr>
            <p:cNvSpPr txBox="1"/>
            <p:nvPr/>
          </p:nvSpPr>
          <p:spPr>
            <a:xfrm>
              <a:off x="2186310" y="4622120"/>
              <a:ext cx="304800" cy="461665"/>
            </a:xfrm>
            <a:prstGeom prst="rect">
              <a:avLst/>
            </a:prstGeom>
            <a:noFill/>
          </p:spPr>
          <p:txBody>
            <a:bodyPr wrap="square" rtlCol="0">
              <a:spAutoFit/>
            </a:bodyPr>
            <a:lstStyle/>
            <a:p>
              <a:pPr algn="ctr"/>
              <a:r>
                <a:rPr lang="en-US" dirty="0"/>
                <a:t>*</a:t>
              </a:r>
            </a:p>
          </p:txBody>
        </p:sp>
      </p:grpSp>
      <p:sp>
        <p:nvSpPr>
          <p:cNvPr id="29" name="TextBox 28">
            <a:extLst>
              <a:ext uri="{FF2B5EF4-FFF2-40B4-BE49-F238E27FC236}">
                <a16:creationId xmlns:a16="http://schemas.microsoft.com/office/drawing/2014/main" id="{D9FE4A92-C744-40BE-B06B-E398F21995E2}"/>
              </a:ext>
            </a:extLst>
          </p:cNvPr>
          <p:cNvSpPr txBox="1"/>
          <p:nvPr/>
        </p:nvSpPr>
        <p:spPr>
          <a:xfrm>
            <a:off x="905011" y="1717512"/>
            <a:ext cx="6481758" cy="523220"/>
          </a:xfrm>
          <a:prstGeom prst="rect">
            <a:avLst/>
          </a:prstGeom>
          <a:noFill/>
        </p:spPr>
        <p:txBody>
          <a:bodyPr wrap="square" rtlCol="0">
            <a:spAutoFit/>
          </a:bodyPr>
          <a:lstStyle/>
          <a:p>
            <a:r>
              <a:rPr lang="en-US" sz="1400" i="1" dirty="0">
                <a:latin typeface="Interface"/>
                <a:ea typeface="Tahoma" panose="020B0604030504040204" pitchFamily="34" charset="0"/>
                <a:cs typeface="Tahoma" panose="020B0604030504040204" pitchFamily="34" charset="0"/>
              </a:rPr>
              <a:t>Percent of women ages 18–64 with out-of-pocket </a:t>
            </a:r>
            <a:br>
              <a:rPr lang="en-US" sz="1400" i="1" dirty="0">
                <a:latin typeface="Interface"/>
                <a:ea typeface="Tahoma" panose="020B0604030504040204" pitchFamily="34" charset="0"/>
                <a:cs typeface="Tahoma" panose="020B0604030504040204" pitchFamily="34" charset="0"/>
              </a:rPr>
            </a:br>
            <a:r>
              <a:rPr lang="en-US" sz="1400" i="1" dirty="0">
                <a:latin typeface="Interface"/>
                <a:ea typeface="Tahoma" panose="020B0604030504040204" pitchFamily="34" charset="0"/>
                <a:cs typeface="Tahoma" panose="020B0604030504040204" pitchFamily="34" charset="0"/>
              </a:rPr>
              <a:t>costs of $2,000 or more</a:t>
            </a:r>
          </a:p>
        </p:txBody>
      </p:sp>
    </p:spTree>
    <p:extLst>
      <p:ext uri="{BB962C8B-B14F-4D97-AF65-F5344CB8AC3E}">
        <p14:creationId xmlns:p14="http://schemas.microsoft.com/office/powerpoint/2010/main" val="4154276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extLst>
                <p:ext uri="{D42A27DB-BD31-4B8C-83A1-F6EECF244321}">
                  <p14:modId xmlns:p14="http://schemas.microsoft.com/office/powerpoint/2010/main" val="2434425729"/>
                </p:ext>
              </p:extLst>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algn="ctr"/>
              <a:r>
                <a:rPr lang="en-US" dirty="0"/>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algn="ctr"/>
              <a:r>
                <a:rPr lang="en-US" dirty="0"/>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algn="ctr"/>
              <a:r>
                <a:rPr lang="en-US" dirty="0"/>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algn="ctr"/>
              <a:r>
                <a:rPr lang="en-US" dirty="0"/>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algn="ctr"/>
              <a:r>
                <a:rPr lang="en-US" dirty="0"/>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algn="ctr"/>
              <a:r>
                <a:rPr lang="en-US" dirty="0"/>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algn="ctr"/>
              <a:r>
                <a:rPr lang="en-US" dirty="0"/>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523220"/>
          </a:xfrm>
          <a:prstGeom prst="rect">
            <a:avLst/>
          </a:prstGeom>
          <a:noFill/>
        </p:spPr>
        <p:txBody>
          <a:bodyPr wrap="square" rtlCol="0">
            <a:spAutoFit/>
          </a:bodyPr>
          <a:lstStyle/>
          <a:p>
            <a:r>
              <a:rPr lang="en-US" sz="1400" i="1" dirty="0">
                <a:latin typeface="Interface"/>
                <a:ea typeface="Tahoma" panose="020B0604030504040204" pitchFamily="34" charset="0"/>
                <a:cs typeface="Tahoma" panose="020B0604030504040204" pitchFamily="34" charset="0"/>
              </a:rPr>
              <a:t>Percent of women ages 18–64 with at least one </a:t>
            </a:r>
            <a:br>
              <a:rPr lang="en-US" sz="1400" i="1" dirty="0">
                <a:latin typeface="Interface"/>
                <a:ea typeface="Tahoma" panose="020B0604030504040204" pitchFamily="34" charset="0"/>
                <a:cs typeface="Tahoma" panose="020B0604030504040204" pitchFamily="34" charset="0"/>
              </a:rPr>
            </a:br>
            <a:r>
              <a:rPr lang="en-US" sz="1400" i="1" dirty="0">
                <a:latin typeface="Interface"/>
                <a:ea typeface="Tahoma" panose="020B0604030504040204" pitchFamily="34" charset="0"/>
                <a:cs typeface="Tahoma" panose="020B0604030504040204" pitchFamily="34" charset="0"/>
              </a:rPr>
              <a:t>medical bill problem</a:t>
            </a:r>
          </a:p>
        </p:txBody>
      </p:sp>
    </p:spTree>
    <p:extLst>
      <p:ext uri="{BB962C8B-B14F-4D97-AF65-F5344CB8AC3E}">
        <p14:creationId xmlns:p14="http://schemas.microsoft.com/office/powerpoint/2010/main" val="386538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B291-51D3-44DA-9A57-4F206D698B28}"/>
              </a:ext>
            </a:extLst>
          </p:cNvPr>
          <p:cNvSpPr>
            <a:spLocks noGrp="1"/>
          </p:cNvSpPr>
          <p:nvPr>
            <p:ph type="title"/>
          </p:nvPr>
        </p:nvSpPr>
        <p:spPr/>
        <p:txBody>
          <a:bodyPr>
            <a:normAutofit/>
          </a:bodyPr>
          <a:lstStyle/>
          <a:p>
            <a:r>
              <a:rPr lang="en-US" dirty="0">
                <a:solidFill>
                  <a:schemeClr val="bg1"/>
                </a:solidFill>
              </a:rPr>
              <a:t>Ski</a:t>
            </a:r>
            <a:r>
              <a:rPr lang="en-US" dirty="0"/>
              <a:t>pped Care Because of Cost</a:t>
            </a:r>
          </a:p>
        </p:txBody>
      </p:sp>
      <p:grpSp>
        <p:nvGrpSpPr>
          <p:cNvPr id="6" name="Group 5">
            <a:extLst>
              <a:ext uri="{FF2B5EF4-FFF2-40B4-BE49-F238E27FC236}">
                <a16:creationId xmlns:a16="http://schemas.microsoft.com/office/drawing/2014/main" id="{C2D6FA88-339B-4F7A-B9D2-085799988CD7}"/>
              </a:ext>
            </a:extLst>
          </p:cNvPr>
          <p:cNvGrpSpPr/>
          <p:nvPr/>
        </p:nvGrpSpPr>
        <p:grpSpPr>
          <a:xfrm>
            <a:off x="1740346" y="1360442"/>
            <a:ext cx="8711308" cy="4351338"/>
            <a:chOff x="263951" y="1341516"/>
            <a:chExt cx="8785816" cy="3818850"/>
          </a:xfrm>
        </p:grpSpPr>
        <p:graphicFrame>
          <p:nvGraphicFramePr>
            <p:cNvPr id="7" name="Chart 6">
              <a:extLst>
                <a:ext uri="{FF2B5EF4-FFF2-40B4-BE49-F238E27FC236}">
                  <a16:creationId xmlns:a16="http://schemas.microsoft.com/office/drawing/2014/main" id="{3E0E9032-65EC-41E1-B9CF-BEB3BC66954E}"/>
                </a:ext>
              </a:extLst>
            </p:cNvPr>
            <p:cNvGraphicFramePr/>
            <p:nvPr>
              <p:extLst>
                <p:ext uri="{D42A27DB-BD31-4B8C-83A1-F6EECF244321}">
                  <p14:modId xmlns:p14="http://schemas.microsoft.com/office/powerpoint/2010/main" val="980810347"/>
                </p:ext>
              </p:extLst>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F1C6282-E3A7-40E4-A8F7-0D897B106F4D}"/>
                </a:ext>
              </a:extLst>
            </p:cNvPr>
            <p:cNvSpPr txBox="1"/>
            <p:nvPr/>
          </p:nvSpPr>
          <p:spPr>
            <a:xfrm>
              <a:off x="5277436" y="3334940"/>
              <a:ext cx="304800"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441FB97D-C6D2-483F-B65B-435D2B57F6EC}"/>
                </a:ext>
              </a:extLst>
            </p:cNvPr>
            <p:cNvSpPr txBox="1"/>
            <p:nvPr/>
          </p:nvSpPr>
          <p:spPr>
            <a:xfrm>
              <a:off x="6052004" y="3130585"/>
              <a:ext cx="304800" cy="36933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4E0FCB04-B6E3-4E34-8DC3-DD33618FD7F7}"/>
                </a:ext>
              </a:extLst>
            </p:cNvPr>
            <p:cNvSpPr txBox="1"/>
            <p:nvPr/>
          </p:nvSpPr>
          <p:spPr>
            <a:xfrm>
              <a:off x="3728297" y="3545681"/>
              <a:ext cx="304800"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D4909137-D94C-4FF4-8D67-3DFB28AD2051}"/>
                </a:ext>
              </a:extLst>
            </p:cNvPr>
            <p:cNvSpPr txBox="1"/>
            <p:nvPr/>
          </p:nvSpPr>
          <p:spPr>
            <a:xfrm>
              <a:off x="1404590" y="4038600"/>
              <a:ext cx="304800" cy="369332"/>
            </a:xfrm>
            <a:prstGeom prst="rect">
              <a:avLst/>
            </a:prstGeom>
            <a:noFill/>
          </p:spPr>
          <p:txBody>
            <a:bodyPr wrap="square" rtlCol="0">
              <a:spAutoFit/>
            </a:bodyPr>
            <a:lstStyle/>
            <a:p>
              <a:r>
                <a:rPr lang="en-US" dirty="0"/>
                <a:t>*</a:t>
              </a:r>
            </a:p>
          </p:txBody>
        </p:sp>
        <p:sp>
          <p:nvSpPr>
            <p:cNvPr id="12" name="TextBox 11">
              <a:extLst>
                <a:ext uri="{FF2B5EF4-FFF2-40B4-BE49-F238E27FC236}">
                  <a16:creationId xmlns:a16="http://schemas.microsoft.com/office/drawing/2014/main" id="{5A844C27-34B3-4D6D-B9AC-239B1B5FE40B}"/>
                </a:ext>
              </a:extLst>
            </p:cNvPr>
            <p:cNvSpPr txBox="1"/>
            <p:nvPr/>
          </p:nvSpPr>
          <p:spPr>
            <a:xfrm>
              <a:off x="2179159" y="3771552"/>
              <a:ext cx="304800" cy="369332"/>
            </a:xfrm>
            <a:prstGeom prst="rect">
              <a:avLst/>
            </a:prstGeom>
            <a:noFill/>
          </p:spPr>
          <p:txBody>
            <a:bodyPr wrap="square" rtlCol="0">
              <a:spAutoFit/>
            </a:bodyPr>
            <a:lstStyle/>
            <a:p>
              <a:r>
                <a:rPr lang="en-US" dirty="0"/>
                <a:t>*</a:t>
              </a:r>
            </a:p>
          </p:txBody>
        </p:sp>
        <p:sp>
          <p:nvSpPr>
            <p:cNvPr id="13" name="TextBox 12">
              <a:extLst>
                <a:ext uri="{FF2B5EF4-FFF2-40B4-BE49-F238E27FC236}">
                  <a16:creationId xmlns:a16="http://schemas.microsoft.com/office/drawing/2014/main" id="{67F33D7A-4E7C-4F7C-83B8-EE60DC10DFFF}"/>
                </a:ext>
              </a:extLst>
            </p:cNvPr>
            <p:cNvSpPr txBox="1"/>
            <p:nvPr/>
          </p:nvSpPr>
          <p:spPr>
            <a:xfrm>
              <a:off x="7571755" y="2730163"/>
              <a:ext cx="304800" cy="369332"/>
            </a:xfrm>
            <a:prstGeom prst="rect">
              <a:avLst/>
            </a:prstGeom>
            <a:noFill/>
          </p:spPr>
          <p:txBody>
            <a:bodyPr wrap="square" rtlCol="0">
              <a:spAutoFit/>
            </a:bodyPr>
            <a:lstStyle/>
            <a:p>
              <a:r>
                <a:rPr lang="en-US" dirty="0"/>
                <a:t>*</a:t>
              </a:r>
            </a:p>
          </p:txBody>
        </p:sp>
        <p:sp>
          <p:nvSpPr>
            <p:cNvPr id="14" name="TextBox 13">
              <a:extLst>
                <a:ext uri="{FF2B5EF4-FFF2-40B4-BE49-F238E27FC236}">
                  <a16:creationId xmlns:a16="http://schemas.microsoft.com/office/drawing/2014/main" id="{F60B4CB8-7FCE-459F-A229-9D118B09B8ED}"/>
                </a:ext>
              </a:extLst>
            </p:cNvPr>
            <p:cNvSpPr txBox="1"/>
            <p:nvPr/>
          </p:nvSpPr>
          <p:spPr>
            <a:xfrm>
              <a:off x="4502866" y="3508633"/>
              <a:ext cx="304800" cy="369332"/>
            </a:xfrm>
            <a:prstGeom prst="rect">
              <a:avLst/>
            </a:prstGeom>
            <a:noFill/>
          </p:spPr>
          <p:txBody>
            <a:bodyPr wrap="square" rtlCol="0">
              <a:spAutoFit/>
            </a:bodyPr>
            <a:lstStyle/>
            <a:p>
              <a:r>
                <a:rPr lang="en-US" dirty="0"/>
                <a:t>*</a:t>
              </a:r>
            </a:p>
          </p:txBody>
        </p:sp>
        <p:sp>
          <p:nvSpPr>
            <p:cNvPr id="15" name="TextBox 14">
              <a:extLst>
                <a:ext uri="{FF2B5EF4-FFF2-40B4-BE49-F238E27FC236}">
                  <a16:creationId xmlns:a16="http://schemas.microsoft.com/office/drawing/2014/main" id="{59C143A8-3F31-43B4-8081-D8F9C71BBAD4}"/>
                </a:ext>
              </a:extLst>
            </p:cNvPr>
            <p:cNvSpPr txBox="1"/>
            <p:nvPr/>
          </p:nvSpPr>
          <p:spPr>
            <a:xfrm>
              <a:off x="2953728" y="3633548"/>
              <a:ext cx="304800" cy="369332"/>
            </a:xfrm>
            <a:prstGeom prst="rect">
              <a:avLst/>
            </a:prstGeom>
            <a:noFill/>
          </p:spPr>
          <p:txBody>
            <a:bodyPr wrap="square" rtlCol="0">
              <a:spAutoFit/>
            </a:bodyPr>
            <a:lstStyle/>
            <a:p>
              <a:r>
                <a:rPr lang="en-US" dirty="0"/>
                <a:t>*</a:t>
              </a:r>
            </a:p>
          </p:txBody>
        </p:sp>
        <p:sp>
          <p:nvSpPr>
            <p:cNvPr id="16" name="TextBox 15">
              <a:extLst>
                <a:ext uri="{FF2B5EF4-FFF2-40B4-BE49-F238E27FC236}">
                  <a16:creationId xmlns:a16="http://schemas.microsoft.com/office/drawing/2014/main" id="{73FA6259-EA09-4C4A-BB83-8D7AC86313F9}"/>
                </a:ext>
              </a:extLst>
            </p:cNvPr>
            <p:cNvSpPr txBox="1"/>
            <p:nvPr/>
          </p:nvSpPr>
          <p:spPr>
            <a:xfrm>
              <a:off x="6816776" y="2761254"/>
              <a:ext cx="304800" cy="369332"/>
            </a:xfrm>
            <a:prstGeom prst="rect">
              <a:avLst/>
            </a:prstGeom>
            <a:noFill/>
          </p:spPr>
          <p:txBody>
            <a:bodyPr wrap="square" rtlCol="0">
              <a:spAutoFit/>
            </a:bodyPr>
            <a:lstStyle/>
            <a:p>
              <a:r>
                <a:rPr lang="en-US" dirty="0"/>
                <a:t>*</a:t>
              </a:r>
            </a:p>
          </p:txBody>
        </p:sp>
        <p:sp>
          <p:nvSpPr>
            <p:cNvPr id="17" name="TextBox 16">
              <a:extLst>
                <a:ext uri="{FF2B5EF4-FFF2-40B4-BE49-F238E27FC236}">
                  <a16:creationId xmlns:a16="http://schemas.microsoft.com/office/drawing/2014/main" id="{CC5C1979-6416-412A-8E18-E0C6309A3F34}"/>
                </a:ext>
              </a:extLst>
            </p:cNvPr>
            <p:cNvSpPr txBox="1"/>
            <p:nvPr/>
          </p:nvSpPr>
          <p:spPr>
            <a:xfrm>
              <a:off x="630021" y="4131740"/>
              <a:ext cx="304800" cy="369332"/>
            </a:xfrm>
            <a:prstGeom prst="rect">
              <a:avLst/>
            </a:prstGeom>
            <a:noFill/>
          </p:spPr>
          <p:txBody>
            <a:bodyPr wrap="square" rtlCol="0">
              <a:spAutoFit/>
            </a:bodyPr>
            <a:lstStyle/>
            <a:p>
              <a:r>
                <a:rPr lang="en-US" dirty="0"/>
                <a:t>*</a:t>
              </a:r>
            </a:p>
          </p:txBody>
        </p:sp>
      </p:grpSp>
      <p:sp>
        <p:nvSpPr>
          <p:cNvPr id="18" name="TextBox 17">
            <a:extLst>
              <a:ext uri="{FF2B5EF4-FFF2-40B4-BE49-F238E27FC236}">
                <a16:creationId xmlns:a16="http://schemas.microsoft.com/office/drawing/2014/main" id="{865AF443-FE88-4775-A6F5-F158FF495AD8}"/>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19" name="TextBox 18">
            <a:extLst>
              <a:ext uri="{FF2B5EF4-FFF2-40B4-BE49-F238E27FC236}">
                <a16:creationId xmlns:a16="http://schemas.microsoft.com/office/drawing/2014/main" id="{AFF04209-0608-41D2-B965-92172AD2CD14}"/>
              </a:ext>
            </a:extLst>
          </p:cNvPr>
          <p:cNvSpPr txBox="1"/>
          <p:nvPr/>
        </p:nvSpPr>
        <p:spPr>
          <a:xfrm>
            <a:off x="838200" y="1643552"/>
            <a:ext cx="6174557" cy="523220"/>
          </a:xfrm>
          <a:prstGeom prst="rect">
            <a:avLst/>
          </a:prstGeom>
          <a:noFill/>
        </p:spPr>
        <p:txBody>
          <a:bodyPr wrap="square" rtlCol="0">
            <a:spAutoFit/>
          </a:bodyPr>
          <a:lstStyle/>
          <a:p>
            <a:r>
              <a:rPr lang="en-US" sz="1400" i="1" dirty="0">
                <a:latin typeface="Interface"/>
                <a:ea typeface="Tahoma" panose="020B0604030504040204" pitchFamily="34" charset="0"/>
                <a:cs typeface="Tahoma" panose="020B0604030504040204" pitchFamily="34" charset="0"/>
              </a:rPr>
              <a:t>Percent of women ages 18–64 with at least one </a:t>
            </a:r>
            <a:br>
              <a:rPr lang="en-US" sz="1400" i="1" dirty="0">
                <a:latin typeface="Interface"/>
                <a:ea typeface="Tahoma" panose="020B0604030504040204" pitchFamily="34" charset="0"/>
                <a:cs typeface="Tahoma" panose="020B0604030504040204" pitchFamily="34" charset="0"/>
              </a:rPr>
            </a:br>
            <a:r>
              <a:rPr lang="en-US" sz="1400" i="1" dirty="0">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3666090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p:txBody>
          <a:bodyPr/>
          <a:lstStyle/>
          <a:p>
            <a:r>
              <a:rPr lang="en-US" dirty="0">
                <a:solidFill>
                  <a:schemeClr val="bg1"/>
                </a:solidFill>
              </a:rPr>
              <a:t>Hea</a:t>
            </a:r>
            <a:r>
              <a:rPr lang="en-US" dirty="0"/>
              <a:t>lth vs Social Care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fld id="{D9F085D5-EC86-4F6A-B501-C1359CB39116}" type="slidenum">
              <a:rPr lang="en-GB" smtClean="0"/>
              <a:t>34</a:t>
            </a:fld>
            <a:endParaRPr lang="en-GB"/>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extLst>
              <p:ext uri="{D42A27DB-BD31-4B8C-83A1-F6EECF244321}">
                <p14:modId xmlns:p14="http://schemas.microsoft.com/office/powerpoint/2010/main" val="4186424645"/>
              </p:ext>
            </p:extLst>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a:spcBef>
                <a:spcPct val="0"/>
              </a:spcBef>
            </a:pPr>
            <a:r>
              <a:rPr lang="en-US" altLang="en-US" sz="1400" dirty="0">
                <a:latin typeface="Cabin" panose="020B0803050202020004" pitchFamily="34" charset="0"/>
              </a:rPr>
              <a:t>Source: E. H. Bradley and L. A. Taylor, </a:t>
            </a:r>
            <a:r>
              <a:rPr lang="en-US" altLang="en-US" sz="1400" i="1" dirty="0">
                <a:latin typeface="Cabin" panose="020B0803050202020004" pitchFamily="34" charset="0"/>
              </a:rPr>
              <a:t>The American Health Care Paradox: Why Spending More Is Getting Us Less</a:t>
            </a:r>
            <a:r>
              <a:rPr lang="en-US" altLang="en-US" sz="1400" dirty="0">
                <a:latin typeface="Cabin" panose="020B0803050202020004" pitchFamily="34" charset="0"/>
              </a:rPr>
              <a:t>, Public Affairs, 2013.</a:t>
            </a:r>
          </a:p>
        </p:txBody>
      </p:sp>
    </p:spTree>
    <p:extLst>
      <p:ext uri="{BB962C8B-B14F-4D97-AF65-F5344CB8AC3E}">
        <p14:creationId xmlns:p14="http://schemas.microsoft.com/office/powerpoint/2010/main" val="1897552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3936486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p:txBody>
          <a:bodyPr>
            <a:normAutofit/>
          </a:bodyPr>
          <a:lstStyle/>
          <a:p>
            <a:r>
              <a:rPr lang="en-US" dirty="0">
                <a:solidFill>
                  <a:schemeClr val="bg1"/>
                </a:solidFill>
              </a:rPr>
              <a:t>Wh</a:t>
            </a:r>
            <a:r>
              <a:rPr lang="en-US" dirty="0"/>
              <a:t>y this increase in healthcare spending?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The share of the economy spent on health care has been steadily increasing for all countries because </a:t>
            </a:r>
          </a:p>
          <a:p>
            <a:pPr lvl="1"/>
            <a:r>
              <a:rPr lang="en-US" b="0" dirty="0"/>
              <a:t>health spending growth has outpaced economic growth</a:t>
            </a:r>
            <a:r>
              <a:rPr lang="en-US" dirty="0"/>
              <a:t>.</a:t>
            </a:r>
            <a:endParaRPr lang="en-US" b="0" dirty="0"/>
          </a:p>
          <a:p>
            <a:r>
              <a:rPr lang="en-US" b="0" dirty="0"/>
              <a:t>Also because of </a:t>
            </a:r>
          </a:p>
          <a:p>
            <a:pPr lvl="1"/>
            <a:r>
              <a:rPr lang="en-US" b="0" dirty="0"/>
              <a:t>advances in medical technologies</a:t>
            </a:r>
          </a:p>
          <a:p>
            <a:pPr lvl="1"/>
            <a:r>
              <a:rPr lang="en-US" b="0" dirty="0"/>
              <a:t>increased demand for services </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718425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2AACC-EB2E-4B3B-AEAE-4512433B03A0}"/>
              </a:ext>
            </a:extLst>
          </p:cNvPr>
          <p:cNvSpPr>
            <a:spLocks noGrp="1"/>
          </p:cNvSpPr>
          <p:nvPr>
            <p:ph type="ctrTitle"/>
          </p:nvPr>
        </p:nvSpPr>
        <p:spPr/>
        <p:txBody>
          <a:bodyPr/>
          <a:lstStyle/>
          <a:p>
            <a:r>
              <a:rPr lang="en-US" dirty="0"/>
              <a:t>Quality</a:t>
            </a:r>
          </a:p>
        </p:txBody>
      </p:sp>
      <p:sp>
        <p:nvSpPr>
          <p:cNvPr id="3" name="Subtitle 2">
            <a:extLst>
              <a:ext uri="{FF2B5EF4-FFF2-40B4-BE49-F238E27FC236}">
                <a16:creationId xmlns:a16="http://schemas.microsoft.com/office/drawing/2014/main" id="{8663900B-6445-4F55-9FE3-855348A8B8E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23806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p:txBody>
          <a:bodyPr/>
          <a:lstStyle/>
          <a:p>
            <a:r>
              <a:rPr lang="en-US" dirty="0">
                <a:solidFill>
                  <a:schemeClr val="bg1"/>
                </a:solidFill>
              </a:rPr>
              <a:t>Life</a:t>
            </a:r>
            <a:r>
              <a:rPr lang="en-US" dirty="0"/>
              <a:t> Expectancy</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38</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extLst>
              <p:ext uri="{D42A27DB-BD31-4B8C-83A1-F6EECF244321}">
                <p14:modId xmlns:p14="http://schemas.microsoft.com/office/powerpoint/2010/main" val="3607589592"/>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491308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p:txBody>
          <a:bodyPr/>
          <a:lstStyle/>
          <a:p>
            <a:r>
              <a:rPr lang="en-US" dirty="0">
                <a:solidFill>
                  <a:schemeClr val="bg1"/>
                </a:solidFill>
              </a:rPr>
              <a:t>Life</a:t>
            </a:r>
            <a:r>
              <a:rPr lang="en-US" dirty="0"/>
              <a:t> Expectancy by Race</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4017542906"/>
              </p:ext>
            </p:extLst>
          </p:nvPr>
        </p:nvGraphicFramePr>
        <p:xfrm>
          <a:off x="1298713" y="1600200"/>
          <a:ext cx="8912088" cy="2812776"/>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dirty="0"/>
                        <a:t>All Races</a:t>
                      </a:r>
                    </a:p>
                  </a:txBody>
                  <a:tcPr/>
                </a:tc>
                <a:tc>
                  <a:txBody>
                    <a:bodyPr/>
                    <a:lstStyle/>
                    <a:p>
                      <a:r>
                        <a:rPr lang="en-US" dirty="0"/>
                        <a:t>78.6</a:t>
                      </a:r>
                    </a:p>
                  </a:txBody>
                  <a:tcPr/>
                </a:tc>
                <a:extLst>
                  <a:ext uri="{0D108BD9-81ED-4DB2-BD59-A6C34878D82A}">
                    <a16:rowId xmlns:a16="http://schemas.microsoft.com/office/drawing/2014/main" val="1000797926"/>
                  </a:ext>
                </a:extLst>
              </a:tr>
              <a:tr h="468796">
                <a:tc>
                  <a:txBody>
                    <a:bodyPr/>
                    <a:lstStyle/>
                    <a:p>
                      <a:r>
                        <a:rPr lang="en-US" dirty="0"/>
                        <a:t>White</a:t>
                      </a:r>
                    </a:p>
                  </a:txBody>
                  <a:tcPr/>
                </a:tc>
                <a:tc>
                  <a:txBody>
                    <a:bodyPr/>
                    <a:lstStyle/>
                    <a:p>
                      <a:r>
                        <a:rPr lang="en-US" dirty="0"/>
                        <a:t>78.8</a:t>
                      </a:r>
                    </a:p>
                  </a:txBody>
                  <a:tcPr/>
                </a:tc>
                <a:extLst>
                  <a:ext uri="{0D108BD9-81ED-4DB2-BD59-A6C34878D82A}">
                    <a16:rowId xmlns:a16="http://schemas.microsoft.com/office/drawing/2014/main" val="1533284984"/>
                  </a:ext>
                </a:extLst>
              </a:tr>
              <a:tr h="468796">
                <a:tc>
                  <a:txBody>
                    <a:bodyPr/>
                    <a:lstStyle/>
                    <a:p>
                      <a:r>
                        <a:rPr lang="en-US" dirty="0"/>
                        <a:t>Black</a:t>
                      </a:r>
                    </a:p>
                  </a:txBody>
                  <a:tcPr/>
                </a:tc>
                <a:tc>
                  <a:txBody>
                    <a:bodyPr/>
                    <a:lstStyle/>
                    <a:p>
                      <a:r>
                        <a:rPr lang="en-US" dirty="0"/>
                        <a:t>75.3</a:t>
                      </a:r>
                    </a:p>
                  </a:txBody>
                  <a:tcPr/>
                </a:tc>
                <a:extLst>
                  <a:ext uri="{0D108BD9-81ED-4DB2-BD59-A6C34878D82A}">
                    <a16:rowId xmlns:a16="http://schemas.microsoft.com/office/drawing/2014/main" val="3575005384"/>
                  </a:ext>
                </a:extLst>
              </a:tr>
              <a:tr h="468796">
                <a:tc>
                  <a:txBody>
                    <a:bodyPr/>
                    <a:lstStyle/>
                    <a:p>
                      <a:r>
                        <a:rPr lang="en-US" dirty="0"/>
                        <a:t>Hispanic</a:t>
                      </a:r>
                    </a:p>
                  </a:txBody>
                  <a:tcPr/>
                </a:tc>
                <a:tc>
                  <a:txBody>
                    <a:bodyPr/>
                    <a:lstStyle/>
                    <a:p>
                      <a:r>
                        <a:rPr lang="en-US" dirty="0"/>
                        <a:t>81.8</a:t>
                      </a:r>
                    </a:p>
                  </a:txBody>
                  <a:tcPr/>
                </a:tc>
                <a:extLst>
                  <a:ext uri="{0D108BD9-81ED-4DB2-BD59-A6C34878D82A}">
                    <a16:rowId xmlns:a16="http://schemas.microsoft.com/office/drawing/2014/main" val="1556728666"/>
                  </a:ext>
                </a:extLst>
              </a:tr>
              <a:tr h="468796">
                <a:tc>
                  <a:txBody>
                    <a:bodyPr/>
                    <a:lstStyle/>
                    <a:p>
                      <a:r>
                        <a:rPr lang="en-US" dirty="0"/>
                        <a:t>Non-Hispanic white</a:t>
                      </a:r>
                    </a:p>
                  </a:txBody>
                  <a:tcPr/>
                </a:tc>
                <a:tc>
                  <a:txBody>
                    <a:bodyPr/>
                    <a:lstStyle/>
                    <a:p>
                      <a:r>
                        <a:rPr lang="en-US" dirty="0"/>
                        <a:t>78.5</a:t>
                      </a:r>
                    </a:p>
                  </a:txBody>
                  <a:tcPr/>
                </a:tc>
                <a:extLst>
                  <a:ext uri="{0D108BD9-81ED-4DB2-BD59-A6C34878D82A}">
                    <a16:rowId xmlns:a16="http://schemas.microsoft.com/office/drawing/2014/main" val="3190459939"/>
                  </a:ext>
                </a:extLst>
              </a:tr>
              <a:tr h="468796">
                <a:tc>
                  <a:txBody>
                    <a:bodyPr/>
                    <a:lstStyle/>
                    <a:p>
                      <a:r>
                        <a:rPr lang="en-US" dirty="0"/>
                        <a:t>Non-Hispanic black</a:t>
                      </a:r>
                    </a:p>
                  </a:txBody>
                  <a:tcPr/>
                </a:tc>
                <a:tc>
                  <a:txBody>
                    <a:bodyPr/>
                    <a:lstStyle/>
                    <a:p>
                      <a:r>
                        <a:rPr lang="en-US" dirty="0"/>
                        <a:t>74.9</a:t>
                      </a:r>
                    </a:p>
                  </a:txBody>
                  <a:tcPr/>
                </a:tc>
                <a:extLst>
                  <a:ext uri="{0D108BD9-81ED-4DB2-BD59-A6C34878D82A}">
                    <a16:rowId xmlns:a16="http://schemas.microsoft.com/office/drawing/2014/main" val="2677419000"/>
                  </a:ext>
                </a:extLst>
              </a:tr>
            </a:tbl>
          </a:graphicData>
        </a:graphic>
      </p:graphicFrame>
      <p:sp>
        <p:nvSpPr>
          <p:cNvPr id="5" name="TextBox 4">
            <a:extLst>
              <a:ext uri="{FF2B5EF4-FFF2-40B4-BE49-F238E27FC236}">
                <a16:creationId xmlns:a16="http://schemas.microsoft.com/office/drawing/2014/main" id="{E1FE6FDA-ADB7-4E89-ADBC-3F9F430D9FD4}"/>
              </a:ext>
            </a:extLst>
          </p:cNvPr>
          <p:cNvSpPr txBox="1"/>
          <p:nvPr/>
        </p:nvSpPr>
        <p:spPr>
          <a:xfrm>
            <a:off x="1298713" y="4687613"/>
            <a:ext cx="6096000" cy="369332"/>
          </a:xfrm>
          <a:prstGeom prst="rect">
            <a:avLst/>
          </a:prstGeom>
          <a:noFill/>
        </p:spPr>
        <p:txBody>
          <a:bodyPr wrap="square">
            <a:spAutoFit/>
          </a:bodyPr>
          <a:lstStyle/>
          <a:p>
            <a:r>
              <a:rPr lang="en-US" dirty="0"/>
              <a:t>Life expectancy at birth 2017</a:t>
            </a:r>
          </a:p>
        </p:txBody>
      </p:sp>
    </p:spTree>
    <p:extLst>
      <p:ext uri="{BB962C8B-B14F-4D97-AF65-F5344CB8AC3E}">
        <p14:creationId xmlns:p14="http://schemas.microsoft.com/office/powerpoint/2010/main" val="70701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40</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extLst>
              <p:ext uri="{D42A27DB-BD31-4B8C-83A1-F6EECF244321}">
                <p14:modId xmlns:p14="http://schemas.microsoft.com/office/powerpoint/2010/main" val="390221655"/>
              </p:ext>
            </p:extLst>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1341120" y="1686560"/>
            <a:ext cx="3007360" cy="369332"/>
          </a:xfrm>
          <a:prstGeom prst="rect">
            <a:avLst/>
          </a:prstGeom>
          <a:noFill/>
        </p:spPr>
        <p:txBody>
          <a:bodyPr wrap="square" rtlCol="0">
            <a:spAutoFit/>
          </a:bodyPr>
          <a:lstStyle/>
          <a:p>
            <a:r>
              <a:rPr lang="en-US" dirty="0"/>
              <a:t>Deaths per 1,000 live births</a:t>
            </a:r>
          </a:p>
        </p:txBody>
      </p:sp>
    </p:spTree>
    <p:extLst>
      <p:ext uri="{BB962C8B-B14F-4D97-AF65-F5344CB8AC3E}">
        <p14:creationId xmlns:p14="http://schemas.microsoft.com/office/powerpoint/2010/main" val="561592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p:txBody>
          <a:bodyPr/>
          <a:lstStyle/>
          <a:p>
            <a:r>
              <a:rPr lang="en-US" dirty="0">
                <a:solidFill>
                  <a:schemeClr val="bg1"/>
                </a:solidFill>
              </a:rPr>
              <a:t>Infa</a:t>
            </a:r>
            <a:r>
              <a:rPr lang="en-US" dirty="0"/>
              <a:t>nt Mortality International by Race, 2016</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41</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extLst>
              <p:ext uri="{D42A27DB-BD31-4B8C-83A1-F6EECF244321}">
                <p14:modId xmlns:p14="http://schemas.microsoft.com/office/powerpoint/2010/main" val="115315862"/>
              </p:ext>
            </p:extLst>
          </p:nvPr>
        </p:nvGraphicFramePr>
        <p:xfrm>
          <a:off x="1807332" y="1519092"/>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CDC.gov</a:t>
            </a:r>
          </a:p>
        </p:txBody>
      </p:sp>
      <p:sp>
        <p:nvSpPr>
          <p:cNvPr id="7" name="TextBox 6">
            <a:extLst>
              <a:ext uri="{FF2B5EF4-FFF2-40B4-BE49-F238E27FC236}">
                <a16:creationId xmlns:a16="http://schemas.microsoft.com/office/drawing/2014/main" id="{18895A21-9D31-44E9-9030-9A18B002106C}"/>
              </a:ext>
            </a:extLst>
          </p:cNvPr>
          <p:cNvSpPr txBox="1"/>
          <p:nvPr/>
        </p:nvSpPr>
        <p:spPr>
          <a:xfrm>
            <a:off x="8706121" y="1569085"/>
            <a:ext cx="3007360" cy="369332"/>
          </a:xfrm>
          <a:prstGeom prst="rect">
            <a:avLst/>
          </a:prstGeom>
          <a:noFill/>
        </p:spPr>
        <p:txBody>
          <a:bodyPr wrap="square" rtlCol="0">
            <a:spAutoFit/>
          </a:bodyPr>
          <a:lstStyle/>
          <a:p>
            <a:r>
              <a:rPr lang="en-US" dirty="0"/>
              <a:t>Deaths per 1,000 live births</a:t>
            </a:r>
          </a:p>
        </p:txBody>
      </p:sp>
    </p:spTree>
    <p:extLst>
      <p:ext uri="{BB962C8B-B14F-4D97-AF65-F5344CB8AC3E}">
        <p14:creationId xmlns:p14="http://schemas.microsoft.com/office/powerpoint/2010/main" val="2965226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42</a:t>
            </a:fld>
            <a:endParaRPr lang="en-GB"/>
          </a:p>
        </p:txBody>
      </p:sp>
      <p:graphicFrame>
        <p:nvGraphicFramePr>
          <p:cNvPr id="5" name="Chart Placeholder 7">
            <a:extLst>
              <a:ext uri="{FF2B5EF4-FFF2-40B4-BE49-F238E27FC236}">
                <a16:creationId xmlns:a16="http://schemas.microsoft.com/office/drawing/2014/main" id="{D87B0A93-4571-411C-B7EF-2052068EA06B}"/>
              </a:ext>
            </a:extLst>
          </p:cNvPr>
          <p:cNvGraphicFramePr>
            <a:graphicFrameLocks noGrp="1"/>
          </p:cNvGraphicFramePr>
          <p:nvPr>
            <p:ph idx="1"/>
            <p:extLst>
              <p:ext uri="{D42A27DB-BD31-4B8C-83A1-F6EECF244321}">
                <p14:modId xmlns:p14="http://schemas.microsoft.com/office/powerpoint/2010/main" val="1347768117"/>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3" name="TextBox 2">
            <a:extLst>
              <a:ext uri="{FF2B5EF4-FFF2-40B4-BE49-F238E27FC236}">
                <a16:creationId xmlns:a16="http://schemas.microsoft.com/office/drawing/2014/main" id="{681E023C-4E1B-48AD-A41F-F7D3B9675162}"/>
              </a:ext>
            </a:extLst>
          </p:cNvPr>
          <p:cNvSpPr txBox="1"/>
          <p:nvPr/>
        </p:nvSpPr>
        <p:spPr>
          <a:xfrm>
            <a:off x="1178560" y="1536732"/>
            <a:ext cx="4490720" cy="369332"/>
          </a:xfrm>
          <a:prstGeom prst="rect">
            <a:avLst/>
          </a:prstGeom>
          <a:noFill/>
        </p:spPr>
        <p:txBody>
          <a:bodyPr wrap="square" rtlCol="0">
            <a:spAutoFit/>
          </a:bodyPr>
          <a:lstStyle/>
          <a:p>
            <a:r>
              <a:rPr lang="en-US" dirty="0"/>
              <a:t>Maternal deaths per 100,000 live births</a:t>
            </a:r>
          </a:p>
        </p:txBody>
      </p:sp>
    </p:spTree>
    <p:extLst>
      <p:ext uri="{BB962C8B-B14F-4D97-AF65-F5344CB8AC3E}">
        <p14:creationId xmlns:p14="http://schemas.microsoft.com/office/powerpoint/2010/main" val="3015169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3" name="Content Placeholder 2">
            <a:extLst>
              <a:ext uri="{FF2B5EF4-FFF2-40B4-BE49-F238E27FC236}">
                <a16:creationId xmlns:a16="http://schemas.microsoft.com/office/drawing/2014/main" id="{314E4ABB-EA0F-4669-9EB1-C56781F2C0BB}"/>
              </a:ext>
            </a:extLst>
          </p:cNvPr>
          <p:cNvSpPr>
            <a:spLocks noGrp="1"/>
          </p:cNvSpPr>
          <p:nvPr>
            <p:ph idx="1"/>
          </p:nvPr>
        </p:nvSpPr>
        <p:spPr/>
        <p:txBody>
          <a:bodyPr/>
          <a:lstStyle/>
          <a:p>
            <a:r>
              <a:rPr lang="en-US" b="0" i="0" dirty="0">
                <a:solidFill>
                  <a:srgbClr val="000000"/>
                </a:solidFill>
                <a:effectLst/>
                <a:latin typeface="Merriweather"/>
              </a:rPr>
              <a:t>American Indian/Alaska Native and Black women are 2 to 3 times as likely to die from a pregnancy-related cause than white women.</a:t>
            </a:r>
          </a:p>
          <a:p>
            <a:endParaRPr lang="en-US" dirty="0"/>
          </a:p>
        </p:txBody>
      </p:sp>
    </p:spTree>
    <p:extLst>
      <p:ext uri="{BB962C8B-B14F-4D97-AF65-F5344CB8AC3E}">
        <p14:creationId xmlns:p14="http://schemas.microsoft.com/office/powerpoint/2010/main" val="1351694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44</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extLst>
              <p:ext uri="{D42A27DB-BD31-4B8C-83A1-F6EECF244321}">
                <p14:modId xmlns:p14="http://schemas.microsoft.com/office/powerpoint/2010/main" val="1392409910"/>
              </p:ext>
            </p:extLst>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a:t>Source: Roosa Tikkanen and Melinda K. Abrams, </a:t>
            </a:r>
            <a:r>
              <a:rPr lang="en-US" sz="900" i="1"/>
              <a:t>U.S. Health Care from a Global Perspective, 2019: Higher Spending, Worse Outcomes </a:t>
            </a:r>
            <a:r>
              <a:rPr lang="en-US" sz="900"/>
              <a:t>(Commonwealth Fund, Jan. 2020).</a:t>
            </a:r>
            <a:endParaRPr lang="en-US" sz="900" dirty="0"/>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097899"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endParaRPr lang="en-US" dirty="0"/>
          </a:p>
        </p:txBody>
      </p:sp>
    </p:spTree>
    <p:extLst>
      <p:ext uri="{BB962C8B-B14F-4D97-AF65-F5344CB8AC3E}">
        <p14:creationId xmlns:p14="http://schemas.microsoft.com/office/powerpoint/2010/main" val="2830925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BE7B-E11A-4EF2-909E-F33D1763A0A4}"/>
              </a:ext>
            </a:extLst>
          </p:cNvPr>
          <p:cNvSpPr>
            <a:spLocks noGrp="1"/>
          </p:cNvSpPr>
          <p:nvPr>
            <p:ph type="title"/>
          </p:nvPr>
        </p:nvSpPr>
        <p:spPr/>
        <p:txBody>
          <a:bodyPr/>
          <a:lstStyle/>
          <a:p>
            <a:r>
              <a:rPr lang="en-US" dirty="0">
                <a:solidFill>
                  <a:schemeClr val="bg1"/>
                </a:solidFill>
              </a:rPr>
              <a:t>MR</a:t>
            </a:r>
            <a:r>
              <a:rPr lang="en-US" dirty="0"/>
              <a:t>I Exams, 2017</a:t>
            </a:r>
          </a:p>
        </p:txBody>
      </p:sp>
      <p:sp>
        <p:nvSpPr>
          <p:cNvPr id="4" name="Slide Number Placeholder 3">
            <a:extLst>
              <a:ext uri="{FF2B5EF4-FFF2-40B4-BE49-F238E27FC236}">
                <a16:creationId xmlns:a16="http://schemas.microsoft.com/office/drawing/2014/main" id="{400D8205-1F52-492A-B877-3DEE3CDC6ED7}"/>
              </a:ext>
            </a:extLst>
          </p:cNvPr>
          <p:cNvSpPr>
            <a:spLocks noGrp="1"/>
          </p:cNvSpPr>
          <p:nvPr>
            <p:ph type="sldNum" sz="quarter" idx="12"/>
          </p:nvPr>
        </p:nvSpPr>
        <p:spPr/>
        <p:txBody>
          <a:bodyPr/>
          <a:lstStyle/>
          <a:p>
            <a:fld id="{D9F085D5-EC86-4F6A-B501-C1359CB39116}" type="slidenum">
              <a:rPr lang="en-GB" smtClean="0"/>
              <a:t>45</a:t>
            </a:fld>
            <a:endParaRPr lang="en-GB"/>
          </a:p>
        </p:txBody>
      </p:sp>
      <p:graphicFrame>
        <p:nvGraphicFramePr>
          <p:cNvPr id="5" name="Object 2">
            <a:extLst>
              <a:ext uri="{FF2B5EF4-FFF2-40B4-BE49-F238E27FC236}">
                <a16:creationId xmlns:a16="http://schemas.microsoft.com/office/drawing/2014/main" id="{50A81A28-05DE-443A-8973-DC0808D1AA58}"/>
              </a:ext>
            </a:extLst>
          </p:cNvPr>
          <p:cNvGraphicFramePr>
            <a:graphicFrameLocks noChangeAspect="1"/>
          </p:cNvGraphicFramePr>
          <p:nvPr>
            <p:extLst>
              <p:ext uri="{D42A27DB-BD31-4B8C-83A1-F6EECF244321}">
                <p14:modId xmlns:p14="http://schemas.microsoft.com/office/powerpoint/2010/main" val="1021284056"/>
              </p:ext>
            </p:extLst>
          </p:nvPr>
        </p:nvGraphicFramePr>
        <p:xfrm>
          <a:off x="2205228" y="1262572"/>
          <a:ext cx="7781544" cy="459854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EACD27C-3A5D-4027-9FEE-F55A1B1990A3}"/>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a:t>Source: Roosa Tikkanen and Melinda K. Abrams, </a:t>
            </a:r>
            <a:r>
              <a:rPr lang="en-US" sz="900" i="1"/>
              <a:t>U.S. Health Care from a Global Perspective, 2019: Higher Spending, Worse Outcomes </a:t>
            </a:r>
            <a:r>
              <a:rPr lang="en-US" sz="900"/>
              <a:t>(Commonwealth Fund, Jan. 2020).</a:t>
            </a:r>
            <a:endParaRPr lang="en-US" sz="900" dirty="0"/>
          </a:p>
        </p:txBody>
      </p:sp>
      <p:sp>
        <p:nvSpPr>
          <p:cNvPr id="7" name="TextBox 6">
            <a:extLst>
              <a:ext uri="{FF2B5EF4-FFF2-40B4-BE49-F238E27FC236}">
                <a16:creationId xmlns:a16="http://schemas.microsoft.com/office/drawing/2014/main" id="{A670189C-0C1D-4604-BBE3-7DA068CB92A2}"/>
              </a:ext>
            </a:extLst>
          </p:cNvPr>
          <p:cNvSpPr txBox="1"/>
          <p:nvPr/>
        </p:nvSpPr>
        <p:spPr>
          <a:xfrm>
            <a:off x="1092763" y="1686560"/>
            <a:ext cx="3490525" cy="369332"/>
          </a:xfrm>
          <a:prstGeom prst="rect">
            <a:avLst/>
          </a:prstGeom>
          <a:noFill/>
        </p:spPr>
        <p:txBody>
          <a:bodyPr wrap="square" rtlCol="0">
            <a:spAutoFit/>
          </a:bodyPr>
          <a:lstStyle/>
          <a:p>
            <a:r>
              <a:rPr lang="en-US" dirty="0"/>
              <a:t>MRI scans per 1,000 population</a:t>
            </a:r>
          </a:p>
        </p:txBody>
      </p:sp>
    </p:spTree>
    <p:extLst>
      <p:ext uri="{BB962C8B-B14F-4D97-AF65-F5344CB8AC3E}">
        <p14:creationId xmlns:p14="http://schemas.microsoft.com/office/powerpoint/2010/main" val="2457686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7FEA8-2D41-46F5-A9DF-4045305069D1}"/>
              </a:ext>
            </a:extLst>
          </p:cNvPr>
          <p:cNvSpPr>
            <a:spLocks noGrp="1"/>
          </p:cNvSpPr>
          <p:nvPr>
            <p:ph type="title"/>
          </p:nvPr>
        </p:nvSpPr>
        <p:spPr/>
        <p:txBody>
          <a:bodyPr/>
          <a:lstStyle/>
          <a:p>
            <a:r>
              <a:rPr lang="en-US" dirty="0">
                <a:solidFill>
                  <a:schemeClr val="bg1"/>
                </a:solidFill>
              </a:rPr>
              <a:t>Hip</a:t>
            </a:r>
            <a:r>
              <a:rPr lang="en-US" dirty="0"/>
              <a:t> Replacements, 2017</a:t>
            </a:r>
          </a:p>
        </p:txBody>
      </p:sp>
      <p:sp>
        <p:nvSpPr>
          <p:cNvPr id="4" name="Slide Number Placeholder 3">
            <a:extLst>
              <a:ext uri="{FF2B5EF4-FFF2-40B4-BE49-F238E27FC236}">
                <a16:creationId xmlns:a16="http://schemas.microsoft.com/office/drawing/2014/main" id="{DDD92721-A7E5-4BDB-94EB-541176911AAF}"/>
              </a:ext>
            </a:extLst>
          </p:cNvPr>
          <p:cNvSpPr>
            <a:spLocks noGrp="1"/>
          </p:cNvSpPr>
          <p:nvPr>
            <p:ph type="sldNum" sz="quarter" idx="12"/>
          </p:nvPr>
        </p:nvSpPr>
        <p:spPr/>
        <p:txBody>
          <a:bodyPr/>
          <a:lstStyle/>
          <a:p>
            <a:fld id="{D9F085D5-EC86-4F6A-B501-C1359CB39116}" type="slidenum">
              <a:rPr lang="en-GB" smtClean="0"/>
              <a:t>46</a:t>
            </a:fld>
            <a:endParaRPr lang="en-GB"/>
          </a:p>
        </p:txBody>
      </p:sp>
      <p:graphicFrame>
        <p:nvGraphicFramePr>
          <p:cNvPr id="5" name="Object 2">
            <a:extLst>
              <a:ext uri="{FF2B5EF4-FFF2-40B4-BE49-F238E27FC236}">
                <a16:creationId xmlns:a16="http://schemas.microsoft.com/office/drawing/2014/main" id="{081F5B03-CC6D-4457-B70C-63E539F1C065}"/>
              </a:ext>
            </a:extLst>
          </p:cNvPr>
          <p:cNvGraphicFramePr>
            <a:graphicFrameLocks noChangeAspect="1"/>
          </p:cNvGraphicFramePr>
          <p:nvPr>
            <p:extLst>
              <p:ext uri="{D42A27DB-BD31-4B8C-83A1-F6EECF244321}">
                <p14:modId xmlns:p14="http://schemas.microsoft.com/office/powerpoint/2010/main" val="1342993264"/>
              </p:ext>
            </p:extLst>
          </p:nvPr>
        </p:nvGraphicFramePr>
        <p:xfrm>
          <a:off x="2205228" y="1325563"/>
          <a:ext cx="7781544" cy="461295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B01725F-681E-4553-8864-FDF8183A59B8}"/>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D65003F-5695-4EB6-9FC0-ADECDB98ABDE}"/>
              </a:ext>
            </a:extLst>
          </p:cNvPr>
          <p:cNvSpPr/>
          <p:nvPr/>
        </p:nvSpPr>
        <p:spPr>
          <a:xfrm>
            <a:off x="574415" y="1325563"/>
            <a:ext cx="4351704"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Hip Replacements per 1,000 age 65 or older</a:t>
            </a:r>
            <a:endParaRPr lang="en-US" dirty="0"/>
          </a:p>
        </p:txBody>
      </p:sp>
    </p:spTree>
    <p:extLst>
      <p:ext uri="{BB962C8B-B14F-4D97-AF65-F5344CB8AC3E}">
        <p14:creationId xmlns:p14="http://schemas.microsoft.com/office/powerpoint/2010/main" val="3727355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p:txBody>
          <a:bodyPr>
            <a:normAutofit/>
          </a:bodyPr>
          <a:lstStyle/>
          <a:p>
            <a:r>
              <a:rPr lang="en-US" dirty="0">
                <a:solidFill>
                  <a:schemeClr val="bg1"/>
                </a:solidFill>
              </a:rPr>
              <a:t>Ave</a:t>
            </a:r>
            <a:r>
              <a:rPr lang="en-US" dirty="0"/>
              <a:t>rage Number of Prescription Drugs Taken Regularly, Age 18 or Older, 2013</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extLst>
              <p:ext uri="{D42A27DB-BD31-4B8C-83A1-F6EECF244321}">
                <p14:modId xmlns:p14="http://schemas.microsoft.com/office/powerpoint/2010/main" val="34768392"/>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2013 Commonwealth Fund International Health Policy Survey.</a:t>
            </a:r>
          </a:p>
        </p:txBody>
      </p:sp>
    </p:spTree>
    <p:extLst>
      <p:ext uri="{BB962C8B-B14F-4D97-AF65-F5344CB8AC3E}">
        <p14:creationId xmlns:p14="http://schemas.microsoft.com/office/powerpoint/2010/main" val="3843996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extLst>
              <p:ext uri="{D42A27DB-BD31-4B8C-83A1-F6EECF244321}">
                <p14:modId xmlns:p14="http://schemas.microsoft.com/office/powerpoint/2010/main" val="274655322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3067315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DF38AA-D070-4BAE-AA3C-0B82F046A993}"/>
              </a:ext>
            </a:extLst>
          </p:cNvPr>
          <p:cNvSpPr>
            <a:spLocks noGrp="1"/>
          </p:cNvSpPr>
          <p:nvPr>
            <p:ph type="sldNum" sz="quarter" idx="12"/>
          </p:nvPr>
        </p:nvSpPr>
        <p:spPr/>
        <p:txBody>
          <a:bodyPr/>
          <a:lstStyle/>
          <a:p>
            <a:fld id="{D9F085D5-EC86-4F6A-B501-C1359CB39116}" type="slidenum">
              <a:rPr lang="en-GB" smtClean="0"/>
              <a:t>49</a:t>
            </a:fld>
            <a:endParaRPr lang="en-GB"/>
          </a:p>
        </p:txBody>
      </p:sp>
      <p:graphicFrame>
        <p:nvGraphicFramePr>
          <p:cNvPr id="8" name="Object 2">
            <a:extLst>
              <a:ext uri="{FF2B5EF4-FFF2-40B4-BE49-F238E27FC236}">
                <a16:creationId xmlns:a16="http://schemas.microsoft.com/office/drawing/2014/main" id="{82D982E5-CCBB-4412-A4B2-A8768D0C6165}"/>
              </a:ext>
            </a:extLst>
          </p:cNvPr>
          <p:cNvGraphicFramePr>
            <a:graphicFrameLocks noGrp="1"/>
          </p:cNvGraphicFramePr>
          <p:nvPr>
            <p:ph sz="half" idx="1"/>
            <p:extLst>
              <p:ext uri="{D42A27DB-BD31-4B8C-83A1-F6EECF244321}">
                <p14:modId xmlns:p14="http://schemas.microsoft.com/office/powerpoint/2010/main" val="2529064134"/>
              </p:ext>
            </p:extLst>
          </p:nvPr>
        </p:nvGraphicFramePr>
        <p:xfrm>
          <a:off x="838200" y="1527124"/>
          <a:ext cx="5181600" cy="43275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2">
            <a:extLst>
              <a:ext uri="{FF2B5EF4-FFF2-40B4-BE49-F238E27FC236}">
                <a16:creationId xmlns:a16="http://schemas.microsoft.com/office/drawing/2014/main" id="{0F5D27AE-4FD4-461C-B993-233B515278D5}"/>
              </a:ext>
            </a:extLst>
          </p:cNvPr>
          <p:cNvGraphicFramePr>
            <a:graphicFrameLocks noGrp="1"/>
          </p:cNvGraphicFramePr>
          <p:nvPr>
            <p:ph sz="half" idx="2"/>
            <p:extLst>
              <p:ext uri="{D42A27DB-BD31-4B8C-83A1-F6EECF244321}">
                <p14:modId xmlns:p14="http://schemas.microsoft.com/office/powerpoint/2010/main" val="2030242976"/>
              </p:ext>
            </p:extLst>
          </p:nvPr>
        </p:nvGraphicFramePr>
        <p:xfrm>
          <a:off x="6172200" y="1527124"/>
          <a:ext cx="5181600" cy="4327576"/>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a:extLst>
              <a:ext uri="{FF2B5EF4-FFF2-40B4-BE49-F238E27FC236}">
                <a16:creationId xmlns:a16="http://schemas.microsoft.com/office/drawing/2014/main" id="{3A3618AA-5002-451E-B796-7C5298EB03BC}"/>
              </a:ext>
            </a:extLst>
          </p:cNvPr>
          <p:cNvSpPr>
            <a:spLocks noGrp="1"/>
          </p:cNvSpPr>
          <p:nvPr>
            <p:ph type="title"/>
          </p:nvPr>
        </p:nvSpPr>
        <p:spPr>
          <a:xfrm>
            <a:off x="838200" y="201561"/>
            <a:ext cx="10515600" cy="1325563"/>
          </a:xfrm>
        </p:spPr>
        <p:txBody>
          <a:bodyPr>
            <a:normAutofit/>
          </a:bodyPr>
          <a:lstStyle/>
          <a:p>
            <a:r>
              <a:rPr lang="en-US" dirty="0">
                <a:solidFill>
                  <a:schemeClr val="bg1"/>
                </a:solidFill>
              </a:rPr>
              <a:t>Bre</a:t>
            </a:r>
            <a:r>
              <a:rPr lang="en-US" dirty="0"/>
              <a:t>ast vs Cervical Cancer age-standardized survival rates for females age 15 years and older</a:t>
            </a:r>
          </a:p>
        </p:txBody>
      </p:sp>
      <p:sp>
        <p:nvSpPr>
          <p:cNvPr id="14" name="TextBox 13">
            <a:extLst>
              <a:ext uri="{FF2B5EF4-FFF2-40B4-BE49-F238E27FC236}">
                <a16:creationId xmlns:a16="http://schemas.microsoft.com/office/drawing/2014/main" id="{AA46A24C-45DA-400D-8CE5-8AC17D19E90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374927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endParaRPr lang="en-US" dirty="0"/>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50</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extLst>
              <p:ext uri="{D42A27DB-BD31-4B8C-83A1-F6EECF244321}">
                <p14:modId xmlns:p14="http://schemas.microsoft.com/office/powerpoint/2010/main" val="3651354245"/>
              </p:ext>
            </p:extLst>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805889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51</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extLst>
              <p:ext uri="{D42A27DB-BD31-4B8C-83A1-F6EECF244321}">
                <p14:modId xmlns:p14="http://schemas.microsoft.com/office/powerpoint/2010/main" val="1353893693"/>
              </p:ext>
            </p:extLst>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259768" cy="369332"/>
          </a:xfrm>
          <a:prstGeom prst="rect">
            <a:avLst/>
          </a:prstGeom>
        </p:spPr>
        <p:txBody>
          <a:bodyPr wrap="none">
            <a:spAutoFit/>
          </a:bodyPr>
          <a:lstStyle/>
          <a:p>
            <a:r>
              <a:rPr lang="en-US" dirty="0"/>
              <a:t>Percent (%)</a:t>
            </a:r>
          </a:p>
        </p:txBody>
      </p:sp>
    </p:spTree>
    <p:extLst>
      <p:ext uri="{BB962C8B-B14F-4D97-AF65-F5344CB8AC3E}">
        <p14:creationId xmlns:p14="http://schemas.microsoft.com/office/powerpoint/2010/main" val="296439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p:txBody>
          <a:bodyPr/>
          <a:lstStyle/>
          <a:p>
            <a:r>
              <a:rPr lang="en-US" dirty="0">
                <a:solidFill>
                  <a:schemeClr val="bg1"/>
                </a:solidFill>
              </a:rPr>
              <a:t>Ad</a:t>
            </a:r>
            <a:r>
              <a:rPr lang="en-US" dirty="0"/>
              <a:t>ults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52</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extLst>
              <p:ext uri="{D42A27DB-BD31-4B8C-83A1-F6EECF244321}">
                <p14:modId xmlns:p14="http://schemas.microsoft.com/office/powerpoint/2010/main" val="4219755339"/>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32763974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extLst>
              <p:ext uri="{D42A27DB-BD31-4B8C-83A1-F6EECF244321}">
                <p14:modId xmlns:p14="http://schemas.microsoft.com/office/powerpoint/2010/main" val="734521993"/>
              </p:ext>
            </p:extLst>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extLst>
              <p:ext uri="{D42A27DB-BD31-4B8C-83A1-F6EECF244321}">
                <p14:modId xmlns:p14="http://schemas.microsoft.com/office/powerpoint/2010/main" val="20500845"/>
              </p:ext>
            </p:extLst>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77774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F491E2-9495-4B75-8E4A-A3003538824E}"/>
              </a:ext>
            </a:extLst>
          </p:cNvPr>
          <p:cNvSpPr>
            <a:spLocks noGrp="1"/>
          </p:cNvSpPr>
          <p:nvPr>
            <p:ph type="ctrTitle"/>
          </p:nvPr>
        </p:nvSpPr>
        <p:spPr/>
        <p:txBody>
          <a:bodyPr/>
          <a:lstStyle/>
          <a:p>
            <a:r>
              <a:rPr lang="en-US" dirty="0"/>
              <a:t>Access</a:t>
            </a:r>
          </a:p>
        </p:txBody>
      </p:sp>
      <p:sp>
        <p:nvSpPr>
          <p:cNvPr id="5" name="Subtitle 4">
            <a:extLst>
              <a:ext uri="{FF2B5EF4-FFF2-40B4-BE49-F238E27FC236}">
                <a16:creationId xmlns:a16="http://schemas.microsoft.com/office/drawing/2014/main" id="{E2BCBF71-3CE3-49E8-ADFD-F6AE12B4119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6112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p:txBody>
          <a:bodyPr/>
          <a:lstStyle/>
          <a:p>
            <a:r>
              <a:rPr lang="en-US" dirty="0">
                <a:solidFill>
                  <a:schemeClr val="bg1"/>
                </a:solidFill>
              </a:rPr>
              <a:t>Phy</a:t>
            </a:r>
            <a:r>
              <a:rPr lang="en-US" dirty="0"/>
              <a:t>sician Visits and Physician Supply, 2018</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extLst>
              <p:ext uri="{D42A27DB-BD31-4B8C-83A1-F6EECF244321}">
                <p14:modId xmlns:p14="http://schemas.microsoft.com/office/powerpoint/2010/main" val="1776665061"/>
              </p:ext>
            </p:extLst>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extLst>
              <p:ext uri="{D42A27DB-BD31-4B8C-83A1-F6EECF244321}">
                <p14:modId xmlns:p14="http://schemas.microsoft.com/office/powerpoint/2010/main" val="496688807"/>
              </p:ext>
            </p:extLst>
          </p:nvPr>
        </p:nvGraphicFramePr>
        <p:xfrm>
          <a:off x="6172200" y="166528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01469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p:txBody>
          <a:bodyPr/>
          <a:lstStyle/>
          <a:p>
            <a:r>
              <a:rPr lang="en-US" dirty="0">
                <a:solidFill>
                  <a:schemeClr val="bg1"/>
                </a:solidFill>
              </a:rPr>
              <a:t>Ho</a:t>
            </a:r>
            <a:r>
              <a:rPr lang="en-US" dirty="0"/>
              <a:t>spital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56</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extLst>
              <p:ext uri="{D42A27DB-BD31-4B8C-83A1-F6EECF244321}">
                <p14:modId xmlns:p14="http://schemas.microsoft.com/office/powerpoint/2010/main" val="1446245255"/>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3449813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extLst>
              <p:ext uri="{D42A27DB-BD31-4B8C-83A1-F6EECF244321}">
                <p14:modId xmlns:p14="http://schemas.microsoft.com/office/powerpoint/2010/main" val="4100024987"/>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2046442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F779-D4C2-4BE4-B252-84B2DAFFB097}"/>
              </a:ext>
            </a:extLst>
          </p:cNvPr>
          <p:cNvSpPr>
            <a:spLocks noGrp="1"/>
          </p:cNvSpPr>
          <p:nvPr>
            <p:ph type="ctrTitle"/>
          </p:nvPr>
        </p:nvSpPr>
        <p:spPr/>
        <p:txBody>
          <a:bodyPr/>
          <a:lstStyle/>
          <a:p>
            <a:r>
              <a:rPr lang="en-US" dirty="0"/>
              <a:t>Health Care Systems and Institutions</a:t>
            </a:r>
          </a:p>
        </p:txBody>
      </p:sp>
      <p:sp>
        <p:nvSpPr>
          <p:cNvPr id="3" name="Subtitle 2">
            <a:extLst>
              <a:ext uri="{FF2B5EF4-FFF2-40B4-BE49-F238E27FC236}">
                <a16:creationId xmlns:a16="http://schemas.microsoft.com/office/drawing/2014/main" id="{C4CA377D-EE16-4D5D-AE5D-DE82F6CB2E9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49385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p:txBody>
          <a:bodyPr>
            <a:normAutofit/>
          </a:bodyPr>
          <a:lstStyle/>
          <a:p>
            <a:r>
              <a:rPr lang="en-US" altLang="en-US" dirty="0"/>
              <a:t>Developed countries of the world have each taken a different approach for their health care delivery systems</a:t>
            </a:r>
          </a:p>
          <a:p>
            <a:r>
              <a:rPr lang="en-US" altLang="en-US" dirty="0"/>
              <a:t>5 basic models: </a:t>
            </a:r>
          </a:p>
          <a:p>
            <a:pPr lvl="1"/>
            <a:r>
              <a:rPr lang="en-US" altLang="en-US" dirty="0"/>
              <a:t>National health insurance (Canada)</a:t>
            </a:r>
          </a:p>
          <a:p>
            <a:pPr lvl="1"/>
            <a:r>
              <a:rPr lang="en-US" altLang="en-US" dirty="0"/>
              <a:t>Bismarck (France, Germany, Japan, Switzerland)</a:t>
            </a:r>
          </a:p>
          <a:p>
            <a:pPr lvl="1"/>
            <a:r>
              <a:rPr lang="en-US" altLang="en-US" dirty="0"/>
              <a:t>Beveridge – socialized medicine (United Kingdom)</a:t>
            </a:r>
          </a:p>
          <a:p>
            <a:pPr lvl="1"/>
            <a:r>
              <a:rPr lang="en-US" altLang="en-US" dirty="0"/>
              <a:t>Out of pocket model – you pay yourself</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r>
              <a:rPr lang="en-US" b="0" dirty="0"/>
              <a:t>What is Health(care) Economics?</a:t>
            </a:r>
          </a:p>
          <a:p>
            <a:r>
              <a:rPr lang="en-US" b="0" dirty="0"/>
              <a:t>Taking the Pulse of the Health Economy</a:t>
            </a:r>
          </a:p>
          <a:p>
            <a:r>
              <a:rPr lang="en-US" b="0" dirty="0"/>
              <a:t>Health Care Systems and Institutions</a:t>
            </a:r>
          </a:p>
          <a:p>
            <a:r>
              <a:rPr lang="en-US" b="0" dirty="0"/>
              <a:t>Health Insurance and Reform</a:t>
            </a:r>
          </a:p>
          <a:p>
            <a:r>
              <a:rPr lang="en-US" b="0" dirty="0"/>
              <a:t>Pharmaceuticals – Big Pharma</a:t>
            </a:r>
          </a:p>
          <a:p>
            <a:pPr marL="0" indent="0">
              <a:buNone/>
            </a:pPr>
            <a:endParaRPr lang="en-US" dirty="0"/>
          </a:p>
        </p:txBody>
      </p:sp>
    </p:spTree>
    <p:extLst>
      <p:ext uri="{BB962C8B-B14F-4D97-AF65-F5344CB8AC3E}">
        <p14:creationId xmlns:p14="http://schemas.microsoft.com/office/powerpoint/2010/main" val="806011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199283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C647AD-6513-48B5-B551-0F0A68A06910}"/>
              </a:ext>
            </a:extLst>
          </p:cNvPr>
          <p:cNvSpPr>
            <a:spLocks noGrp="1"/>
          </p:cNvSpPr>
          <p:nvPr>
            <p:ph type="ctrTitle"/>
          </p:nvPr>
        </p:nvSpPr>
        <p:spPr/>
        <p:txBody>
          <a:bodyPr/>
          <a:lstStyle/>
          <a:p>
            <a:r>
              <a:rPr lang="en-US" dirty="0"/>
              <a:t>Health Insurance and Reform</a:t>
            </a:r>
          </a:p>
        </p:txBody>
      </p:sp>
      <p:sp>
        <p:nvSpPr>
          <p:cNvPr id="5" name="Subtitle 4">
            <a:extLst>
              <a:ext uri="{FF2B5EF4-FFF2-40B4-BE49-F238E27FC236}">
                <a16:creationId xmlns:a16="http://schemas.microsoft.com/office/drawing/2014/main" id="{41485E3E-6A9A-4046-916A-62BCC603D2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7459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961E-A772-4FFA-8741-2B67CDFA1B0A}"/>
              </a:ext>
            </a:extLst>
          </p:cNvPr>
          <p:cNvSpPr>
            <a:spLocks noGrp="1"/>
          </p:cNvSpPr>
          <p:nvPr>
            <p:ph type="title"/>
          </p:nvPr>
        </p:nvSpPr>
        <p:spPr/>
        <p:txBody>
          <a:bodyPr/>
          <a:lstStyle/>
          <a:p>
            <a:r>
              <a:rPr lang="en-US" dirty="0">
                <a:solidFill>
                  <a:schemeClr val="bg1"/>
                </a:solidFill>
              </a:rPr>
              <a:t>De</a:t>
            </a:r>
            <a:r>
              <a:rPr lang="en-US" dirty="0"/>
              <a:t>finitions</a:t>
            </a:r>
          </a:p>
        </p:txBody>
      </p:sp>
      <p:sp>
        <p:nvSpPr>
          <p:cNvPr id="3" name="Content Placeholder 2">
            <a:extLst>
              <a:ext uri="{FF2B5EF4-FFF2-40B4-BE49-F238E27FC236}">
                <a16:creationId xmlns:a16="http://schemas.microsoft.com/office/drawing/2014/main" id="{BC87942F-8EF8-4481-B17D-E0042B55B31E}"/>
              </a:ext>
            </a:extLst>
          </p:cNvPr>
          <p:cNvSpPr>
            <a:spLocks noGrp="1"/>
          </p:cNvSpPr>
          <p:nvPr>
            <p:ph idx="1"/>
          </p:nvPr>
        </p:nvSpPr>
        <p:spPr/>
        <p:txBody>
          <a:bodyPr>
            <a:normAutofit/>
          </a:bodyPr>
          <a:lstStyle/>
          <a:p>
            <a:r>
              <a:rPr lang="en-US" b="1" i="0" dirty="0">
                <a:solidFill>
                  <a:srgbClr val="383838"/>
                </a:solidFill>
                <a:effectLst/>
                <a:latin typeface="Libre Baskerville"/>
              </a:rPr>
              <a:t>Universal coverage </a:t>
            </a:r>
            <a:r>
              <a:rPr lang="en-US" b="0" i="0" dirty="0">
                <a:solidFill>
                  <a:srgbClr val="383838"/>
                </a:solidFill>
                <a:effectLst/>
                <a:latin typeface="Libre Baskerville"/>
              </a:rPr>
              <a:t>refers to health care systems in which all individuals have insurance coverage. </a:t>
            </a:r>
          </a:p>
          <a:p>
            <a:r>
              <a:rPr lang="en-US" b="0" dirty="0">
                <a:solidFill>
                  <a:srgbClr val="383838"/>
                </a:solidFill>
                <a:latin typeface="Libre Baskerville"/>
              </a:rPr>
              <a:t>Generally, this coverage includes access to all needed services and benefits while protecting individuals from excessive financial hardships.</a:t>
            </a:r>
          </a:p>
          <a:p>
            <a:pPr marL="457200" lvl="1" indent="0">
              <a:buNone/>
            </a:pPr>
            <a:endParaRPr lang="en-US" dirty="0"/>
          </a:p>
        </p:txBody>
      </p:sp>
    </p:spTree>
    <p:extLst>
      <p:ext uri="{BB962C8B-B14F-4D97-AF65-F5344CB8AC3E}">
        <p14:creationId xmlns:p14="http://schemas.microsoft.com/office/powerpoint/2010/main" val="31834999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2A4A-8BB3-4B68-B9EC-119B56A0B5DA}"/>
              </a:ext>
            </a:extLst>
          </p:cNvPr>
          <p:cNvSpPr>
            <a:spLocks noGrp="1"/>
          </p:cNvSpPr>
          <p:nvPr>
            <p:ph type="title"/>
          </p:nvPr>
        </p:nvSpPr>
        <p:spPr/>
        <p:txBody>
          <a:bodyPr/>
          <a:lstStyle/>
          <a:p>
            <a:r>
              <a:rPr lang="en-US" dirty="0">
                <a:solidFill>
                  <a:schemeClr val="bg1"/>
                </a:solidFill>
              </a:rPr>
              <a:t>Sin</a:t>
            </a:r>
            <a:r>
              <a:rPr lang="en-US" dirty="0"/>
              <a:t>gle Payer</a:t>
            </a:r>
          </a:p>
        </p:txBody>
      </p:sp>
      <p:sp>
        <p:nvSpPr>
          <p:cNvPr id="3" name="Content Placeholder 2">
            <a:extLst>
              <a:ext uri="{FF2B5EF4-FFF2-40B4-BE49-F238E27FC236}">
                <a16:creationId xmlns:a16="http://schemas.microsoft.com/office/drawing/2014/main" id="{EC68AFA7-09A8-47A0-8A54-3D1214E1AD3D}"/>
              </a:ext>
            </a:extLst>
          </p:cNvPr>
          <p:cNvSpPr>
            <a:spLocks noGrp="1"/>
          </p:cNvSpPr>
          <p:nvPr>
            <p:ph idx="1"/>
          </p:nvPr>
        </p:nvSpPr>
        <p:spPr/>
        <p:txBody>
          <a:bodyPr>
            <a:normAutofit/>
          </a:bodyPr>
          <a:lstStyle/>
          <a:p>
            <a:r>
              <a:rPr lang="en-US" b="1" i="0" dirty="0">
                <a:solidFill>
                  <a:srgbClr val="383838"/>
                </a:solidFill>
                <a:effectLst/>
                <a:latin typeface="Libre Baskerville"/>
              </a:rPr>
              <a:t>Single-payer </a:t>
            </a:r>
            <a:r>
              <a:rPr lang="en-US" b="0" i="0" dirty="0">
                <a:solidFill>
                  <a:srgbClr val="2B414D"/>
                </a:solidFill>
                <a:effectLst/>
                <a:latin typeface="Libre Baskerville"/>
              </a:rPr>
              <a:t>refers to financing a health care system by making one entity solely and exclusively responsible for paying for medical goods and services. </a:t>
            </a:r>
          </a:p>
          <a:p>
            <a:r>
              <a:rPr lang="en-US" b="0" i="0" dirty="0">
                <a:solidFill>
                  <a:srgbClr val="2B414D"/>
                </a:solidFill>
                <a:effectLst/>
                <a:latin typeface="Libre Baskerville"/>
              </a:rPr>
              <a:t>It is only the financing component that is necessarily socialized. </a:t>
            </a:r>
          </a:p>
          <a:p>
            <a:pPr marL="457200" lvl="1" indent="0">
              <a:buNone/>
            </a:pPr>
            <a:r>
              <a:rPr lang="en-US" dirty="0">
                <a:latin typeface="Libre Baskerville"/>
              </a:rPr>
              <a:t>The money for the payment can be either collected by </a:t>
            </a:r>
          </a:p>
          <a:p>
            <a:pPr lvl="1"/>
            <a:r>
              <a:rPr lang="en-US" dirty="0">
                <a:latin typeface="Libre Baskerville"/>
              </a:rPr>
              <a:t>Taxes collected by the government</a:t>
            </a:r>
          </a:p>
          <a:p>
            <a:pPr lvl="1"/>
            <a:r>
              <a:rPr lang="en-US" dirty="0">
                <a:latin typeface="Libre Baskerville"/>
              </a:rPr>
              <a:t>Premiums collected by National or Public Health Insurance</a:t>
            </a:r>
          </a:p>
          <a:p>
            <a:endParaRPr lang="en-US" dirty="0"/>
          </a:p>
        </p:txBody>
      </p:sp>
    </p:spTree>
    <p:extLst>
      <p:ext uri="{BB962C8B-B14F-4D97-AF65-F5344CB8AC3E}">
        <p14:creationId xmlns:p14="http://schemas.microsoft.com/office/powerpoint/2010/main" val="9223462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7E7F-C58E-4498-A2BF-EDA85881D25A}"/>
              </a:ext>
            </a:extLst>
          </p:cNvPr>
          <p:cNvSpPr>
            <a:spLocks noGrp="1"/>
          </p:cNvSpPr>
          <p:nvPr>
            <p:ph type="title"/>
          </p:nvPr>
        </p:nvSpPr>
        <p:spPr/>
        <p:txBody>
          <a:bodyPr/>
          <a:lstStyle/>
          <a:p>
            <a:r>
              <a:rPr lang="en-US" dirty="0">
                <a:solidFill>
                  <a:schemeClr val="bg1"/>
                </a:solidFill>
              </a:rPr>
              <a:t>Soc</a:t>
            </a:r>
            <a:r>
              <a:rPr lang="en-US" dirty="0"/>
              <a:t>ialize Medicine</a:t>
            </a:r>
          </a:p>
        </p:txBody>
      </p:sp>
      <p:sp>
        <p:nvSpPr>
          <p:cNvPr id="3" name="Content Placeholder 2">
            <a:extLst>
              <a:ext uri="{FF2B5EF4-FFF2-40B4-BE49-F238E27FC236}">
                <a16:creationId xmlns:a16="http://schemas.microsoft.com/office/drawing/2014/main" id="{2C2A0800-C5DE-4326-957F-745E32C78E71}"/>
              </a:ext>
            </a:extLst>
          </p:cNvPr>
          <p:cNvSpPr>
            <a:spLocks noGrp="1"/>
          </p:cNvSpPr>
          <p:nvPr>
            <p:ph idx="1"/>
          </p:nvPr>
        </p:nvSpPr>
        <p:spPr/>
        <p:txBody>
          <a:bodyPr/>
          <a:lstStyle/>
          <a:p>
            <a:r>
              <a:rPr lang="en-US" b="1" i="0" dirty="0">
                <a:solidFill>
                  <a:schemeClr val="tx1"/>
                </a:solidFill>
                <a:effectLst/>
                <a:latin typeface="Merriweather"/>
              </a:rPr>
              <a:t>Socialized medicine: </a:t>
            </a:r>
            <a:r>
              <a:rPr lang="en-US" b="0" i="0" dirty="0">
                <a:solidFill>
                  <a:srgbClr val="212121"/>
                </a:solidFill>
                <a:effectLst/>
                <a:latin typeface="Merriweather"/>
              </a:rPr>
              <a:t>this model actually takes the single-payer system one step further. </a:t>
            </a:r>
          </a:p>
          <a:p>
            <a:r>
              <a:rPr lang="en-US" b="0" i="0" dirty="0">
                <a:solidFill>
                  <a:srgbClr val="212121"/>
                </a:solidFill>
                <a:effectLst/>
                <a:latin typeface="Merriweather"/>
              </a:rPr>
              <a:t>In a socialized medicine system, the government not only pays for health care but operates the hospitals and employs the medical staff.</a:t>
            </a:r>
          </a:p>
          <a:p>
            <a:r>
              <a:rPr lang="en-US" b="0" i="0" dirty="0">
                <a:solidFill>
                  <a:srgbClr val="212121"/>
                </a:solidFill>
                <a:effectLst/>
                <a:latin typeface="Merriweather"/>
              </a:rPr>
              <a:t>This has NOT been proposed by any presidential hopeful </a:t>
            </a:r>
            <a:r>
              <a:rPr lang="en-US" b="0" dirty="0">
                <a:solidFill>
                  <a:srgbClr val="212121"/>
                </a:solidFill>
                <a:latin typeface="Merriweather"/>
              </a:rPr>
              <a:t>and is not part of the current debate in the US.</a:t>
            </a:r>
            <a:endParaRPr lang="en-US" b="0" i="0" dirty="0">
              <a:solidFill>
                <a:srgbClr val="212121"/>
              </a:solidFill>
              <a:effectLst/>
              <a:latin typeface="Merriweather"/>
            </a:endParaRPr>
          </a:p>
        </p:txBody>
      </p:sp>
    </p:spTree>
    <p:extLst>
      <p:ext uri="{BB962C8B-B14F-4D97-AF65-F5344CB8AC3E}">
        <p14:creationId xmlns:p14="http://schemas.microsoft.com/office/powerpoint/2010/main" val="10516690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p:txBody>
          <a:bodyPr/>
          <a:lstStyle/>
          <a:p>
            <a:r>
              <a:rPr lang="en-US" dirty="0">
                <a:solidFill>
                  <a:schemeClr val="bg1"/>
                </a:solidFill>
              </a:rPr>
              <a:t>Thi</a:t>
            </a:r>
            <a:r>
              <a:rPr lang="en-US" dirty="0"/>
              <a:t>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dirty="0">
                <a:solidFill>
                  <a:srgbClr val="212121"/>
                </a:solidFill>
                <a:latin typeface="Merriweather"/>
              </a:rPr>
              <a:t>A </a:t>
            </a:r>
            <a:r>
              <a:rPr lang="en-US" dirty="0">
                <a:solidFill>
                  <a:srgbClr val="212121"/>
                </a:solidFill>
                <a:latin typeface="Merriweather"/>
              </a:rPr>
              <a:t>third-party payer </a:t>
            </a:r>
            <a:r>
              <a:rPr lang="en-US" b="0" dirty="0">
                <a:solidFill>
                  <a:srgbClr val="212121"/>
                </a:solidFill>
                <a:latin typeface="Merriweather"/>
              </a:rPr>
              <a:t>is an entity that pays medical claims on behalf of the insured. Examples of third-party payers include government agencies, insurance companies, health maintenance organizations (HMOs), and employers.</a:t>
            </a:r>
          </a:p>
          <a:p>
            <a:pPr lvl="1"/>
            <a:r>
              <a:rPr lang="en-US" sz="2800" dirty="0">
                <a:solidFill>
                  <a:srgbClr val="212121"/>
                </a:solidFill>
                <a:latin typeface="Merriweather"/>
              </a:rPr>
              <a:t>Employer-sponsored health plans</a:t>
            </a:r>
          </a:p>
          <a:p>
            <a:pPr lvl="1"/>
            <a:r>
              <a:rPr lang="en-US" sz="2800" dirty="0">
                <a:solidFill>
                  <a:srgbClr val="212121"/>
                </a:solidFill>
                <a:latin typeface="Merriweather"/>
              </a:rPr>
              <a:t>Individual market health plans</a:t>
            </a:r>
          </a:p>
          <a:p>
            <a:pPr lvl="1"/>
            <a:r>
              <a:rPr lang="en-US" sz="2800" dirty="0">
                <a:solidFill>
                  <a:srgbClr val="212121"/>
                </a:solidFill>
                <a:latin typeface="Merriweather"/>
              </a:rPr>
              <a:t>National health insurance</a:t>
            </a:r>
          </a:p>
          <a:p>
            <a:endParaRPr lang="en-US" dirty="0"/>
          </a:p>
        </p:txBody>
      </p:sp>
    </p:spTree>
    <p:extLst>
      <p:ext uri="{BB962C8B-B14F-4D97-AF65-F5344CB8AC3E}">
        <p14:creationId xmlns:p14="http://schemas.microsoft.com/office/powerpoint/2010/main" val="9614220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B91A2-DBE3-431C-ADA2-DAA2FDA54AA1}"/>
              </a:ext>
            </a:extLst>
          </p:cNvPr>
          <p:cNvSpPr>
            <a:spLocks noGrp="1"/>
          </p:cNvSpPr>
          <p:nvPr>
            <p:ph type="title"/>
          </p:nvPr>
        </p:nvSpPr>
        <p:spPr/>
        <p:txBody>
          <a:bodyPr/>
          <a:lstStyle/>
          <a:p>
            <a:pPr>
              <a:lnSpc>
                <a:spcPct val="90000"/>
              </a:lnSpc>
            </a:pPr>
            <a:r>
              <a:rPr lang="en-US" dirty="0">
                <a:solidFill>
                  <a:schemeClr val="bg1"/>
                </a:solidFill>
              </a:rPr>
              <a:t>Ave</a:t>
            </a:r>
            <a:r>
              <a:rPr lang="en-US" dirty="0"/>
              <a:t>rage annual premiums for single and family coverage, 1999–2018</a:t>
            </a:r>
          </a:p>
        </p:txBody>
      </p:sp>
      <p:sp>
        <p:nvSpPr>
          <p:cNvPr id="4" name="Slide Number Placeholder 3">
            <a:extLst>
              <a:ext uri="{FF2B5EF4-FFF2-40B4-BE49-F238E27FC236}">
                <a16:creationId xmlns:a16="http://schemas.microsoft.com/office/drawing/2014/main" id="{AE5BA68E-F7AD-48B8-8254-E56622E7021F}"/>
              </a:ext>
            </a:extLst>
          </p:cNvPr>
          <p:cNvSpPr>
            <a:spLocks noGrp="1"/>
          </p:cNvSpPr>
          <p:nvPr>
            <p:ph type="sldNum" sz="quarter" idx="12"/>
          </p:nvPr>
        </p:nvSpPr>
        <p:spPr/>
        <p:txBody>
          <a:bodyPr/>
          <a:lstStyle/>
          <a:p>
            <a:fld id="{D9F085D5-EC86-4F6A-B501-C1359CB39116}" type="slidenum">
              <a:rPr lang="en-GB" smtClean="0"/>
              <a:t>66</a:t>
            </a:fld>
            <a:endParaRPr lang="en-GB"/>
          </a:p>
        </p:txBody>
      </p:sp>
      <p:pic>
        <p:nvPicPr>
          <p:cNvPr id="1026" name="Picture 2" descr="Exhibit 1">
            <a:extLst>
              <a:ext uri="{FF2B5EF4-FFF2-40B4-BE49-F238E27FC236}">
                <a16:creationId xmlns:a16="http://schemas.microsoft.com/office/drawing/2014/main" id="{9AEC7430-EBA7-4C73-8B62-191CC266E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104"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7418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1842053" y="1287016"/>
            <a:ext cx="7659136" cy="4638330"/>
          </a:xfrm>
        </p:spPr>
      </p:pic>
    </p:spTree>
    <p:extLst>
      <p:ext uri="{BB962C8B-B14F-4D97-AF65-F5344CB8AC3E}">
        <p14:creationId xmlns:p14="http://schemas.microsoft.com/office/powerpoint/2010/main" val="13394683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lstStyle/>
          <a:p>
            <a:r>
              <a:rPr lang="en-US" sz="1800" b="0" dirty="0">
                <a:solidFill>
                  <a:srgbClr val="000000"/>
                </a:solidFill>
                <a:latin typeface="Myriad Pro"/>
              </a:rPr>
              <a:t>As of 2011, there were close to 100 insurers in Switzerland competing for consumer health care dollars, forcing firms to compete by setting prices to just cover costs.</a:t>
            </a:r>
          </a:p>
          <a:p>
            <a:r>
              <a:rPr lang="en-US" sz="1800" b="0" dirty="0">
                <a:solidFill>
                  <a:srgbClr val="000000"/>
                </a:solidFill>
                <a:latin typeface="Myriad Pro"/>
              </a:rPr>
              <a:t>In the United States, markets are state specific and consumers may choose from plans available in the state in which they reside. </a:t>
            </a:r>
          </a:p>
          <a:p>
            <a:r>
              <a:rPr lang="en-US" sz="1800" b="0" dirty="0">
                <a:solidFill>
                  <a:srgbClr val="000000"/>
                </a:solidFill>
                <a:latin typeface="Myriad Pro"/>
              </a:rPr>
              <a:t>In 2014, of the 50 states and the District of Columbia, 11 had only 1 or 2 insurers, 21 had 3 or 4, and only 19 states had 5 or more.</a:t>
            </a:r>
          </a:p>
          <a:p>
            <a:r>
              <a:rPr lang="en-US" sz="1800" b="0" dirty="0">
                <a:solidFill>
                  <a:srgbClr val="000000"/>
                </a:solidFill>
                <a:latin typeface="Myriad Pro"/>
              </a:rPr>
              <a:t>As of July 2019, the number of states with only 1 or 2 insurers had increased from 11 to 20, indicating a growing divide between ACA exchanges and competitive markets. </a:t>
            </a:r>
          </a:p>
        </p:txBody>
      </p:sp>
    </p:spTree>
    <p:extLst>
      <p:ext uri="{BB962C8B-B14F-4D97-AF65-F5344CB8AC3E}">
        <p14:creationId xmlns:p14="http://schemas.microsoft.com/office/powerpoint/2010/main" val="32166827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076991-D0E7-469D-B66E-6AE5794E8652}"/>
              </a:ext>
            </a:extLst>
          </p:cNvPr>
          <p:cNvSpPr>
            <a:spLocks noGrp="1"/>
          </p:cNvSpPr>
          <p:nvPr>
            <p:ph type="ctrTitle"/>
          </p:nvPr>
        </p:nvSpPr>
        <p:spPr/>
        <p:txBody>
          <a:bodyPr/>
          <a:lstStyle/>
          <a:p>
            <a:r>
              <a:rPr lang="en-US" dirty="0"/>
              <a:t>Big Pharma</a:t>
            </a:r>
          </a:p>
        </p:txBody>
      </p:sp>
      <p:sp>
        <p:nvSpPr>
          <p:cNvPr id="5" name="Subtitle 4">
            <a:extLst>
              <a:ext uri="{FF2B5EF4-FFF2-40B4-BE49-F238E27FC236}">
                <a16:creationId xmlns:a16="http://schemas.microsoft.com/office/drawing/2014/main" id="{90311FD6-F4AC-4AD9-AD81-590AA3054CA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0873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r>
              <a:rPr lang="en-US" b="0" dirty="0"/>
              <a:t>Health Economics is a special field of (applied) microeconomics that focuses on the health care industry. </a:t>
            </a:r>
          </a:p>
          <a:p>
            <a:r>
              <a:rPr lang="en-US" b="0" dirty="0"/>
              <a:t>Examples of other subfields of microeconomics are 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Dru</a:t>
            </a:r>
            <a:r>
              <a:rPr lang="en-US" dirty="0"/>
              <a:t>g Prices</a:t>
            </a:r>
          </a:p>
        </p:txBody>
      </p:sp>
      <p:pic>
        <p:nvPicPr>
          <p:cNvPr id="5" name="Picture 4">
            <a:extLst>
              <a:ext uri="{FF2B5EF4-FFF2-40B4-BE49-F238E27FC236}">
                <a16:creationId xmlns:a16="http://schemas.microsoft.com/office/drawing/2014/main" id="{A0D6439C-E60C-4910-BFA8-97C0C66C2964}"/>
              </a:ext>
            </a:extLst>
          </p:cNvPr>
          <p:cNvPicPr>
            <a:picLocks noChangeAspect="1"/>
          </p:cNvPicPr>
          <p:nvPr/>
        </p:nvPicPr>
        <p:blipFill>
          <a:blip r:embed="rId3"/>
          <a:stretch>
            <a:fillRect/>
          </a:stretch>
        </p:blipFill>
        <p:spPr>
          <a:xfrm>
            <a:off x="2425147" y="1325563"/>
            <a:ext cx="6560447" cy="4432734"/>
          </a:xfrm>
          <a:prstGeom prst="rect">
            <a:avLst/>
          </a:prstGeom>
        </p:spPr>
      </p:pic>
    </p:spTree>
    <p:extLst>
      <p:ext uri="{BB962C8B-B14F-4D97-AF65-F5344CB8AC3E}">
        <p14:creationId xmlns:p14="http://schemas.microsoft.com/office/powerpoint/2010/main" val="32568437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p:txBody>
          <a:bodyPr/>
          <a:lstStyle/>
          <a:p>
            <a:r>
              <a:rPr lang="en-US" dirty="0">
                <a:solidFill>
                  <a:schemeClr val="bg1"/>
                </a:solidFill>
              </a:rPr>
              <a:t>Dru</a:t>
            </a:r>
            <a:r>
              <a:rPr lang="en-US" dirty="0"/>
              <a:t>g Prices</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2481263" y="1600995"/>
            <a:ext cx="7229475" cy="4524375"/>
          </a:xfrm>
        </p:spPr>
      </p:pic>
    </p:spTree>
    <p:extLst>
      <p:ext uri="{BB962C8B-B14F-4D97-AF65-F5344CB8AC3E}">
        <p14:creationId xmlns:p14="http://schemas.microsoft.com/office/powerpoint/2010/main" val="22844242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130830" cy="5360740"/>
          </a:xfrm>
          <a:prstGeom prst="rect">
            <a:avLst/>
          </a:prstGeom>
        </p:spPr>
      </p:pic>
    </p:spTree>
    <p:extLst>
      <p:ext uri="{BB962C8B-B14F-4D97-AF65-F5344CB8AC3E}">
        <p14:creationId xmlns:p14="http://schemas.microsoft.com/office/powerpoint/2010/main" val="13279167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532B1F-993A-4ACA-A585-AC8928E8A24E}"/>
              </a:ext>
            </a:extLst>
          </p:cNvPr>
          <p:cNvSpPr>
            <a:spLocks noGrp="1"/>
          </p:cNvSpPr>
          <p:nvPr>
            <p:ph type="title"/>
          </p:nvPr>
        </p:nvSpPr>
        <p:spPr/>
        <p:txBody>
          <a:bodyPr/>
          <a:lstStyle/>
          <a:p>
            <a:r>
              <a:rPr lang="en-US" dirty="0">
                <a:solidFill>
                  <a:srgbClr val="FAF7F0"/>
                </a:solidFill>
              </a:rPr>
              <a:t>Pric</a:t>
            </a:r>
            <a:r>
              <a:rPr lang="en-US" dirty="0"/>
              <a:t>e Hikes</a:t>
            </a:r>
          </a:p>
        </p:txBody>
      </p:sp>
      <p:sp>
        <p:nvSpPr>
          <p:cNvPr id="4" name="Content Placeholder 3">
            <a:extLst>
              <a:ext uri="{FF2B5EF4-FFF2-40B4-BE49-F238E27FC236}">
                <a16:creationId xmlns:a16="http://schemas.microsoft.com/office/drawing/2014/main" id="{66884AA1-3D2D-46DF-9938-A69FCD5416C8}"/>
              </a:ext>
            </a:extLst>
          </p:cNvPr>
          <p:cNvSpPr>
            <a:spLocks noGrp="1"/>
          </p:cNvSpPr>
          <p:nvPr>
            <p:ph idx="1"/>
          </p:nvPr>
        </p:nvSpPr>
        <p:spPr/>
        <p:txBody>
          <a:bodyPr>
            <a:normAutofit lnSpcReduction="10000"/>
          </a:bodyPr>
          <a:lstStyle/>
          <a:p>
            <a:pPr algn="l">
              <a:buFont typeface="Arial" panose="020B0604020202020204" pitchFamily="34" charset="0"/>
              <a:buChar char="•"/>
            </a:pPr>
            <a:r>
              <a:rPr lang="en-US" b="0" i="0" dirty="0">
                <a:solidFill>
                  <a:srgbClr val="292929"/>
                </a:solidFill>
                <a:effectLst/>
                <a:latin typeface="charter"/>
              </a:rPr>
              <a:t>Turing Pharmaceuticals’ 5,555% price increase of Daraprim® in 2015 and Mylan’s 500% increase of EpiPen®…</a:t>
            </a:r>
            <a:endParaRPr lang="en-US" b="0" i="0" dirty="0">
              <a:solidFill>
                <a:srgbClr val="101010"/>
              </a:solidFill>
              <a:effectLst/>
              <a:latin typeface="Publico Text"/>
            </a:endParaRPr>
          </a:p>
          <a:p>
            <a:pPr algn="l">
              <a:buFont typeface="Arial" panose="020B0604020202020204" pitchFamily="34" charset="0"/>
              <a:buChar char="•"/>
            </a:pPr>
            <a:r>
              <a:rPr lang="en-US" b="0" i="0" dirty="0">
                <a:solidFill>
                  <a:srgbClr val="101010"/>
                </a:solidFill>
                <a:effectLst/>
                <a:latin typeface="Publico Text"/>
              </a:rPr>
              <a:t>More than 3,400 drugs have boosted their prices in the first six months of 2019, an increase of 17% in the number of drug hikes from a year earlier.</a:t>
            </a:r>
          </a:p>
          <a:p>
            <a:pPr algn="l">
              <a:buFont typeface="Arial" panose="020B0604020202020204" pitchFamily="34" charset="0"/>
              <a:buChar char="•"/>
            </a:pPr>
            <a:r>
              <a:rPr lang="en-US" b="0" i="0" dirty="0">
                <a:solidFill>
                  <a:srgbClr val="101010"/>
                </a:solidFill>
                <a:effectLst/>
                <a:latin typeface="Publico Text"/>
              </a:rPr>
              <a:t>The average price hike is 10.5%, or 5 times the rate of inflation.</a:t>
            </a:r>
          </a:p>
          <a:p>
            <a:pPr algn="l">
              <a:buFont typeface="Arial" panose="020B0604020202020204" pitchFamily="34" charset="0"/>
              <a:buChar char="•"/>
            </a:pPr>
            <a:r>
              <a:rPr lang="en-US" b="0" i="0" dirty="0">
                <a:solidFill>
                  <a:srgbClr val="101010"/>
                </a:solidFill>
                <a:effectLst/>
                <a:latin typeface="Publico Text"/>
              </a:rPr>
              <a:t>About 41 drugs have boosted their prices by more than 100% in 2019.</a:t>
            </a:r>
          </a:p>
          <a:p>
            <a:pPr algn="l">
              <a:buFont typeface="Arial" panose="020B0604020202020204" pitchFamily="34" charset="0"/>
              <a:buChar char="•"/>
            </a:pPr>
            <a:r>
              <a:rPr lang="en-US" b="0" dirty="0">
                <a:solidFill>
                  <a:srgbClr val="101010"/>
                </a:solidFill>
                <a:latin typeface="Publico Text"/>
              </a:rPr>
              <a:t>Over the course of a decade, the net cost of prescription drugs in the United States rose more than three times faster than the rate of inflation.</a:t>
            </a:r>
          </a:p>
          <a:p>
            <a:endParaRPr lang="en-US" dirty="0"/>
          </a:p>
        </p:txBody>
      </p:sp>
      <p:sp>
        <p:nvSpPr>
          <p:cNvPr id="2" name="Slide Number Placeholder 1">
            <a:extLst>
              <a:ext uri="{FF2B5EF4-FFF2-40B4-BE49-F238E27FC236}">
                <a16:creationId xmlns:a16="http://schemas.microsoft.com/office/drawing/2014/main" id="{5FC55E1F-E8D1-423F-A8DC-2F62D864AEA7}"/>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7125442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E534-438E-452E-A060-F0CDD92EF846}"/>
              </a:ext>
            </a:extLst>
          </p:cNvPr>
          <p:cNvSpPr>
            <a:spLocks noGrp="1"/>
          </p:cNvSpPr>
          <p:nvPr>
            <p:ph type="title"/>
          </p:nvPr>
        </p:nvSpPr>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E9B8C532-A45C-4A23-9849-818EF0445011}"/>
              </a:ext>
            </a:extLst>
          </p:cNvPr>
          <p:cNvSpPr>
            <a:spLocks noGrp="1"/>
          </p:cNvSpPr>
          <p:nvPr>
            <p:ph idx="1"/>
          </p:nvPr>
        </p:nvSpPr>
        <p:spPr/>
        <p:txBody>
          <a:bodyPr>
            <a:normAutofit/>
          </a:bodyPr>
          <a:lstStyle/>
          <a:p>
            <a:r>
              <a:rPr lang="en-US" b="0" i="0" dirty="0">
                <a:solidFill>
                  <a:srgbClr val="222222"/>
                </a:solidFill>
                <a:effectLst/>
                <a:latin typeface="arial" panose="020B0604020202020204" pitchFamily="34" charset="0"/>
              </a:rPr>
              <a:t>The </a:t>
            </a:r>
            <a:r>
              <a:rPr lang="en-US" b="1" i="0" dirty="0">
                <a:solidFill>
                  <a:srgbClr val="222222"/>
                </a:solidFill>
                <a:effectLst/>
                <a:latin typeface="arial" panose="020B0604020202020204" pitchFamily="34" charset="0"/>
              </a:rPr>
              <a:t>Medicare</a:t>
            </a:r>
            <a:r>
              <a:rPr lang="en-US" b="0" i="0" dirty="0">
                <a:solidFill>
                  <a:srgbClr val="222222"/>
                </a:solidFill>
                <a:effectLst/>
                <a:latin typeface="arial" panose="020B0604020202020204" pitchFamily="34" charset="0"/>
              </a:rPr>
              <a:t> Prescription Drug, Improvement, and </a:t>
            </a:r>
            <a:r>
              <a:rPr lang="en-US" b="1" i="0" dirty="0">
                <a:solidFill>
                  <a:srgbClr val="222222"/>
                </a:solidFill>
                <a:effectLst/>
                <a:latin typeface="arial" panose="020B0604020202020204" pitchFamily="34" charset="0"/>
              </a:rPr>
              <a:t>Modernization Act</a:t>
            </a:r>
            <a:r>
              <a:rPr lang="en-US" b="0" i="0" dirty="0">
                <a:solidFill>
                  <a:srgbClr val="222222"/>
                </a:solidFill>
                <a:effectLst/>
                <a:latin typeface="arial" panose="020B0604020202020204" pitchFamily="34" charset="0"/>
              </a:rPr>
              <a:t>, also called the </a:t>
            </a:r>
            <a:r>
              <a:rPr lang="en-US" b="1" i="0" dirty="0">
                <a:solidFill>
                  <a:srgbClr val="222222"/>
                </a:solidFill>
                <a:effectLst/>
                <a:latin typeface="arial" panose="020B0604020202020204" pitchFamily="34" charset="0"/>
              </a:rPr>
              <a:t>Medicare Modernization Act</a:t>
            </a:r>
            <a:r>
              <a:rPr lang="en-US" b="0" i="0" dirty="0">
                <a:solidFill>
                  <a:srgbClr val="222222"/>
                </a:solidFill>
                <a:effectLst/>
                <a:latin typeface="arial" panose="020B0604020202020204" pitchFamily="34" charset="0"/>
              </a:rPr>
              <a:t> or MMA, is a federal </a:t>
            </a:r>
            <a:r>
              <a:rPr lang="en-US" b="1" i="0" dirty="0">
                <a:solidFill>
                  <a:srgbClr val="222222"/>
                </a:solidFill>
                <a:effectLst/>
                <a:latin typeface="arial" panose="020B0604020202020204" pitchFamily="34" charset="0"/>
              </a:rPr>
              <a:t>law</a:t>
            </a:r>
            <a:r>
              <a:rPr lang="en-US" b="0" i="0" dirty="0">
                <a:solidFill>
                  <a:srgbClr val="222222"/>
                </a:solidFill>
                <a:effectLst/>
                <a:latin typeface="arial" panose="020B0604020202020204" pitchFamily="34" charset="0"/>
              </a:rPr>
              <a:t> of the United States, enacted in 2003.</a:t>
            </a:r>
          </a:p>
          <a:p>
            <a:r>
              <a:rPr lang="en-US" b="0" dirty="0">
                <a:solidFill>
                  <a:srgbClr val="222222"/>
                </a:solidFill>
                <a:latin typeface="arial" panose="020B0604020202020204" pitchFamily="34" charset="0"/>
              </a:rPr>
              <a:t>Concentration of pharmaceutical companies and increase in prices. </a:t>
            </a:r>
          </a:p>
        </p:txBody>
      </p:sp>
    </p:spTree>
    <p:extLst>
      <p:ext uri="{BB962C8B-B14F-4D97-AF65-F5344CB8AC3E}">
        <p14:creationId xmlns:p14="http://schemas.microsoft.com/office/powerpoint/2010/main" val="40402820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1025177" y="944081"/>
            <a:ext cx="9066643" cy="4489310"/>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Tree>
    <p:extLst>
      <p:ext uri="{BB962C8B-B14F-4D97-AF65-F5344CB8AC3E}">
        <p14:creationId xmlns:p14="http://schemas.microsoft.com/office/powerpoint/2010/main" val="22451450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76</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530086" y="308168"/>
            <a:ext cx="9272751" cy="5613208"/>
          </a:xfrm>
          <a:prstGeom prst="rect">
            <a:avLst/>
          </a:prstGeom>
        </p:spPr>
      </p:pic>
    </p:spTree>
    <p:extLst>
      <p:ext uri="{BB962C8B-B14F-4D97-AF65-F5344CB8AC3E}">
        <p14:creationId xmlns:p14="http://schemas.microsoft.com/office/powerpoint/2010/main" val="32238556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732693" y="0"/>
            <a:ext cx="10515600" cy="1325563"/>
          </a:xfrm>
        </p:spPr>
        <p:txBody>
          <a:bodyPr/>
          <a:lstStyle/>
          <a:p>
            <a:r>
              <a:rPr lang="en-US" dirty="0">
                <a:solidFill>
                  <a:schemeClr val="bg1"/>
                </a:solidFill>
              </a:rPr>
              <a:t>Imp</a:t>
            </a:r>
            <a:r>
              <a:rPr lang="en-US" dirty="0"/>
              <a:t>act of Medicare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i="0" dirty="0">
                <a:solidFill>
                  <a:srgbClr val="111111"/>
                </a:solidFill>
                <a:effectLst/>
                <a:latin typeface="Roboto"/>
              </a:rPr>
              <a:t>Medicare Part D, by law, cannot negotiate drug prices like other governments do.</a:t>
            </a:r>
          </a:p>
          <a:p>
            <a:r>
              <a:rPr lang="en-US" b="0" i="0" dirty="0">
                <a:solidFill>
                  <a:srgbClr val="111111"/>
                </a:solidFill>
                <a:effectLst/>
                <a:latin typeface="Roboto"/>
              </a:rPr>
              <a:t>The study found that in 2017, Medicare spent nearly $8 billion on insulin. The researchers said that if Medicare were allowed to negotiate drug prices like the U.S. Department of Veterans Affairs (VA) can, Medicare could save about $4.4 billion </a:t>
            </a:r>
            <a:r>
              <a:rPr lang="en-US" b="0" i="1" dirty="0">
                <a:solidFill>
                  <a:srgbClr val="111111"/>
                </a:solidFill>
                <a:effectLst/>
                <a:latin typeface="Roboto"/>
              </a:rPr>
              <a:t>just</a:t>
            </a:r>
            <a:r>
              <a:rPr lang="en-US" b="0" i="0" dirty="0">
                <a:solidFill>
                  <a:srgbClr val="111111"/>
                </a:solidFill>
                <a:effectLst/>
                <a:latin typeface="Roboto"/>
              </a:rPr>
              <a:t> on insulin.</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26469451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r>
              <a:rPr lang="en-US" b="0" dirty="0">
                <a:solidFill>
                  <a:srgbClr val="111111"/>
                </a:solidFill>
                <a:latin typeface="Roboto"/>
              </a:rPr>
              <a:t>The number of mergers and acquisitions involving one of the top 25 firms more than doubled from 29 in 2006 to 61 in 2015, in part due to lax merger review. </a:t>
            </a:r>
          </a:p>
          <a:p>
            <a:r>
              <a:rPr lang="en-US" b="0" dirty="0">
                <a:solidFill>
                  <a:srgbClr val="111111"/>
                </a:solidFill>
                <a:latin typeface="Roboto"/>
              </a:rPr>
              <a:t>Between 1995 and 2015, 60 pharmaceutical companies merged into 10. </a:t>
            </a:r>
          </a:p>
          <a:p>
            <a:r>
              <a:rPr lang="en-US" b="0" dirty="0">
                <a:solidFill>
                  <a:srgbClr val="111111"/>
                </a:solidFill>
                <a:latin typeface="Roboto"/>
              </a:rPr>
              <a:t>In 2010, R&amp;D returned 10.1%. In nearly every year since, that figure has dropped. In 2017, the return was 3.7%, and in 2018, 1.9%.</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78</a:t>
            </a:fld>
            <a:endParaRPr lang="en-GB"/>
          </a:p>
        </p:txBody>
      </p:sp>
    </p:spTree>
    <p:extLst>
      <p:ext uri="{BB962C8B-B14F-4D97-AF65-F5344CB8AC3E}">
        <p14:creationId xmlns:p14="http://schemas.microsoft.com/office/powerpoint/2010/main" val="20261435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p:txBody>
          <a:bodyPr>
            <a:normAutofit fontScale="92500" lnSpcReduction="20000"/>
          </a:bodyPr>
          <a:lstStyle/>
          <a:p>
            <a:r>
              <a:rPr lang="en-US" b="0" dirty="0"/>
              <a:t>US HealthCare system is not preforming well (very expensive and low quality and access)</a:t>
            </a:r>
          </a:p>
          <a:p>
            <a:r>
              <a:rPr lang="en-US" b="0" dirty="0"/>
              <a:t>One of the main reasons for very high costs is the monopolization of healthcare markets (hospitals, health insurance, big pharma, etc.)</a:t>
            </a:r>
          </a:p>
          <a:p>
            <a:r>
              <a:rPr lang="en-US" b="0" dirty="0"/>
              <a:t>In addition, the Medicare Modernization Act of 2003 by law prevents government to negotiate drug prices.</a:t>
            </a:r>
          </a:p>
          <a:p>
            <a:r>
              <a:rPr lang="en-US" b="0" dirty="0"/>
              <a:t>Few simple solutions could drastically decrease the costs: </a:t>
            </a:r>
          </a:p>
          <a:p>
            <a:pPr lvl="1"/>
            <a:r>
              <a:rPr lang="en-US" dirty="0"/>
              <a:t>Enforcement of antitrust laws in this sector</a:t>
            </a:r>
          </a:p>
          <a:p>
            <a:pPr lvl="1"/>
            <a:r>
              <a:rPr lang="en-US" b="0" dirty="0"/>
              <a:t>Introduction of a public option in health insurance market</a:t>
            </a:r>
          </a:p>
          <a:p>
            <a:pPr lvl="1"/>
            <a:r>
              <a:rPr lang="en-US" dirty="0"/>
              <a:t>Ability for the US government to negotiate drug prices like most every other nation</a:t>
            </a:r>
            <a:endParaRPr lang="en-US" b="0" dirty="0"/>
          </a:p>
          <a:p>
            <a:r>
              <a:rPr lang="en-US" b="0" dirty="0"/>
              <a:t>Universal health insurance would increase the access and potentially also reduce the costs</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79</a:t>
            </a:fld>
            <a:endParaRPr lang="en-GB"/>
          </a:p>
        </p:txBody>
      </p:sp>
    </p:spTree>
    <p:extLst>
      <p:ext uri="{BB962C8B-B14F-4D97-AF65-F5344CB8AC3E}">
        <p14:creationId xmlns:p14="http://schemas.microsoft.com/office/powerpoint/2010/main" val="279968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38184"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r>
              <a:rPr lang="en-US" b="0" dirty="0"/>
              <a:t>Although health economics is part of “micro-” economics, it is actually very big:</a:t>
            </a:r>
          </a:p>
          <a:p>
            <a:r>
              <a:rPr lang="en-US" b="0" dirty="0"/>
              <a:t>In 2019, U.S. national health expenditure was 17.8% of GDP, which is equivalent to around $3,427 billions.</a:t>
            </a:r>
          </a:p>
          <a:p>
            <a:r>
              <a:rPr lang="en-US" b="0" dirty="0"/>
              <a:t>For comparison, the entire GDP of Germany in 2019 was $3,845 billions (4</a:t>
            </a:r>
            <a:r>
              <a:rPr lang="en-US" b="0" baseline="30000" dirty="0"/>
              <a:t>th</a:t>
            </a:r>
            <a:r>
              <a:rPr lang="en-US" b="0" dirty="0"/>
              <a:t> largest economy), GDP of UK was $2,827 billions (6</a:t>
            </a:r>
            <a:r>
              <a:rPr lang="en-US" b="0" baseline="30000" dirty="0"/>
              <a:t>th</a:t>
            </a:r>
            <a:r>
              <a:rPr lang="en-US" b="0" dirty="0"/>
              <a:t> largest economy), and $2,715 billions in France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Veronika </a:t>
            </a:r>
            <a:r>
              <a:rPr lang="en-US" dirty="0" err="1"/>
              <a:t>Dolar</a:t>
            </a:r>
            <a:endParaRPr lang="en-US" dirty="0"/>
          </a:p>
          <a:p>
            <a:pPr marL="0" indent="0" algn="ctr">
              <a:buNone/>
            </a:pPr>
            <a:r>
              <a:rPr lang="en-US" dirty="0">
                <a:hlinkClick r:id="rId3"/>
              </a:rPr>
              <a:t>dolarv@oldwestbury.edu</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dirty="0">
                <a:hlinkClick r:id="rId5"/>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80</a:t>
            </a:fld>
            <a:endParaRPr lang="en-GB"/>
          </a:p>
        </p:txBody>
      </p:sp>
    </p:spTree>
    <p:extLst>
      <p:ext uri="{BB962C8B-B14F-4D97-AF65-F5344CB8AC3E}">
        <p14:creationId xmlns:p14="http://schemas.microsoft.com/office/powerpoint/2010/main" val="9579275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81</a:t>
            </a:fld>
            <a:endParaRPr lang="en-GB"/>
          </a:p>
        </p:txBody>
      </p:sp>
    </p:spTree>
    <p:extLst>
      <p:ext uri="{BB962C8B-B14F-4D97-AF65-F5344CB8AC3E}">
        <p14:creationId xmlns:p14="http://schemas.microsoft.com/office/powerpoint/2010/main" val="1413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p:txBody>
          <a:bodyPr/>
          <a:lstStyle/>
          <a:p>
            <a:r>
              <a:rPr lang="en-US" b="0" dirty="0"/>
              <a:t>Health economics studies health care resources markets and health insurance.</a:t>
            </a:r>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E03485-DCFE-4B3F-A6BA-376F57A8B14F}">
  <ds:schemaRefs>
    <ds:schemaRef ds:uri="http://schemas.microsoft.com/sharepoint/v3/contenttype/forms"/>
  </ds:schemaRefs>
</ds:datastoreItem>
</file>

<file path=customXml/itemProps2.xml><?xml version="1.0" encoding="utf-8"?>
<ds:datastoreItem xmlns:ds="http://schemas.openxmlformats.org/officeDocument/2006/customXml" ds:itemID="{9EB3B429-AEDF-46CE-9D5E-A3C57C0F452F}">
  <ds:schemaRefs>
    <ds:schemaRef ds:uri="http://purl.org/dc/elements/1.1/"/>
    <ds:schemaRef ds:uri="http://schemas.microsoft.com/office/infopath/2007/PartnerControls"/>
    <ds:schemaRef ds:uri="http://schemas.openxmlformats.org/package/2006/metadata/core-properties"/>
    <ds:schemaRef ds:uri="f1e60ea2-d1f2-40fb-ac47-3f06e0d3f2d6"/>
    <ds:schemaRef ds:uri="61a660bb-b57a-4fbc-ba10-8471d70fe46f"/>
    <ds:schemaRef ds:uri="http://schemas.microsoft.com/office/2006/metadata/properties"/>
    <ds:schemaRef ds:uri="http://schemas.microsoft.com/office/2006/documentManagement/types"/>
    <ds:schemaRef ds:uri="http://purl.org/dc/dcmitype/"/>
    <ds:schemaRef ds:uri="http://purl.org/dc/terms/"/>
    <ds:schemaRef ds:uri="http://www.w3.org/XML/1998/namespace"/>
  </ds:schemaRefs>
</ds:datastoreItem>
</file>

<file path=customXml/itemProps3.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21963</TotalTime>
  <Words>5295</Words>
  <Application>Microsoft Macintosh PowerPoint</Application>
  <PresentationFormat>Widescreen</PresentationFormat>
  <Paragraphs>565</Paragraphs>
  <Slides>81</Slides>
  <Notes>17</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81</vt:i4>
      </vt:variant>
    </vt:vector>
  </HeadingPairs>
  <TitlesOfParts>
    <vt:vector size="100" baseType="lpstr">
      <vt:lpstr>Arial</vt:lpstr>
      <vt:lpstr>Arial</vt:lpstr>
      <vt:lpstr>berlingske_bold</vt:lpstr>
      <vt:lpstr>Cabin</vt:lpstr>
      <vt:lpstr>Calibri</vt:lpstr>
      <vt:lpstr>charter</vt:lpstr>
      <vt:lpstr>Courier New</vt:lpstr>
      <vt:lpstr>inherit</vt:lpstr>
      <vt:lpstr>Interface</vt:lpstr>
      <vt:lpstr>Interface</vt:lpstr>
      <vt:lpstr>interface_regular</vt:lpstr>
      <vt:lpstr>Libre Baskerville</vt:lpstr>
      <vt:lpstr>Merriweather</vt:lpstr>
      <vt:lpstr>Myriad Pro</vt:lpstr>
      <vt:lpstr>Myriad Pro Light</vt:lpstr>
      <vt:lpstr>Publico Text</vt:lpstr>
      <vt:lpstr>Roboto</vt:lpstr>
      <vt:lpstr>Trebuchet MS</vt:lpstr>
      <vt:lpstr>Custom Design</vt:lpstr>
      <vt:lpstr>PowerPoint Presentation</vt:lpstr>
      <vt:lpstr> National Economic Education Delegation</vt:lpstr>
      <vt:lpstr>Who Are We?</vt:lpstr>
      <vt:lpstr>Where Are We?</vt:lpstr>
      <vt:lpstr>Credits and Disclaimer</vt:lpstr>
      <vt:lpstr>Outline</vt:lpstr>
      <vt:lpstr>What is Health(care) Economics?</vt:lpstr>
      <vt:lpstr>Health Economics is part of Microeconomics</vt:lpstr>
      <vt:lpstr>What is Health Economics?</vt:lpstr>
      <vt:lpstr>What is a Market?</vt:lpstr>
      <vt:lpstr>Markets studied in health economics</vt:lpstr>
      <vt:lpstr>Market Economies</vt:lpstr>
      <vt:lpstr>When does “free market does it better” hold?</vt:lpstr>
      <vt:lpstr>What types of markets are there?</vt:lpstr>
      <vt:lpstr>Hospital Monopolization</vt:lpstr>
      <vt:lpstr>Hospital Monopolization: California</vt:lpstr>
      <vt:lpstr>Hospital Monopolization: Florida</vt:lpstr>
      <vt:lpstr>Health Care Markets are Different</vt:lpstr>
      <vt:lpstr>Is there something special about Health Care Markets?</vt:lpstr>
      <vt:lpstr>Pulse of the Health Economy</vt:lpstr>
      <vt:lpstr>Tradeoffs</vt:lpstr>
      <vt:lpstr>Costs</vt:lpstr>
      <vt:lpstr>National Health Expenditure as Percent of GDP</vt:lpstr>
      <vt:lpstr>National Healthcare Expenditure Per Capita</vt:lpstr>
      <vt:lpstr>Amount of Medical Care Spending</vt:lpstr>
      <vt:lpstr>International Per Capita Healthcare Spending</vt:lpstr>
      <vt:lpstr>International Comparison</vt:lpstr>
      <vt:lpstr>Health Care Spending as % of GDP, 1980–2018</vt:lpstr>
      <vt:lpstr>International Comparison</vt:lpstr>
      <vt:lpstr>GDP per capita and health consumption spending per capita, 2017 </vt:lpstr>
      <vt:lpstr>Out-of-Pocket Costs</vt:lpstr>
      <vt:lpstr>Medical Bill Problems</vt:lpstr>
      <vt:lpstr>Skipped Care Because of Cost</vt:lpstr>
      <vt:lpstr>Health vs Social Care Spending</vt:lpstr>
      <vt:lpstr>Health vs Social Care Spending</vt:lpstr>
      <vt:lpstr>Why this increase in healthcare spending?</vt:lpstr>
      <vt:lpstr>Quality</vt:lpstr>
      <vt:lpstr>Life Expectancy</vt:lpstr>
      <vt:lpstr>Life Expectancy by Race</vt:lpstr>
      <vt:lpstr>Infant Mortality International Comparison</vt:lpstr>
      <vt:lpstr>Infant Mortality International by Race, 2016</vt:lpstr>
      <vt:lpstr>Maternal Mortality Rate</vt:lpstr>
      <vt:lpstr>Maternal Mortality Rate</vt:lpstr>
      <vt:lpstr>Avoidable Deaths</vt:lpstr>
      <vt:lpstr>MRI Exams, 2017</vt:lpstr>
      <vt:lpstr>Hip Replacements, 2017</vt:lpstr>
      <vt:lpstr>Average Number of Prescription Drugs Taken Regularly, Age 18 or Older, 2013</vt:lpstr>
      <vt:lpstr>Percent of adults who have experienced medical, medication, or lab errors or delays</vt:lpstr>
      <vt:lpstr>Breast vs Cervical Cancer age-standardized survival rates for females age 15 years and older</vt:lpstr>
      <vt:lpstr>Suicides, 2016</vt:lpstr>
      <vt:lpstr>Obesity Rate, 2017</vt:lpstr>
      <vt:lpstr>Adults with Multiple Chronic Conditions, 2016</vt:lpstr>
      <vt:lpstr>The World Health Report 2000, Health Systems: Improving Performance</vt:lpstr>
      <vt:lpstr>Access</vt:lpstr>
      <vt:lpstr>Physician Visits and Physician Supply, 2018</vt:lpstr>
      <vt:lpstr>Hospital Acute Care Average Length of Stay</vt:lpstr>
      <vt:lpstr>Acute care hospital beds per 1,000 population</vt:lpstr>
      <vt:lpstr>Health Care Systems and Institutions</vt:lpstr>
      <vt:lpstr>Health System Classification</vt:lpstr>
      <vt:lpstr>US Health Care System</vt:lpstr>
      <vt:lpstr>Health Insurance and Reform</vt:lpstr>
      <vt:lpstr>Definitions</vt:lpstr>
      <vt:lpstr>Single Payer</vt:lpstr>
      <vt:lpstr>Socialize Medicine</vt:lpstr>
      <vt:lpstr>Third-Party Payer</vt:lpstr>
      <vt:lpstr>Average annual premiums for single and family coverage, 1999–2018</vt:lpstr>
      <vt:lpstr>Spending on Deductibles</vt:lpstr>
      <vt:lpstr>Monopolization of Health Insurance Market</vt:lpstr>
      <vt:lpstr>Big Pharma</vt:lpstr>
      <vt:lpstr>Drug Prices</vt:lpstr>
      <vt:lpstr>Drug Prices</vt:lpstr>
      <vt:lpstr>PowerPoint Presentation</vt:lpstr>
      <vt:lpstr>Price Hikes</vt:lpstr>
      <vt:lpstr>Reasons for higher drug prices</vt:lpstr>
      <vt:lpstr>PowerPoint Presentation</vt:lpstr>
      <vt:lpstr>PowerPoint Presentation</vt:lpstr>
      <vt:lpstr>Impact of Medicare Modernization Act </vt:lpstr>
      <vt:lpstr>Concentration in Pharmaceutical Companies</vt:lpstr>
      <vt:lpstr>Summary</vt:lpstr>
      <vt:lpstr> 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196</cp:revision>
  <cp:lastPrinted>2021-05-06T22:24:04Z</cp:lastPrinted>
  <dcterms:created xsi:type="dcterms:W3CDTF">2017-05-03T22:30:38Z</dcterms:created>
  <dcterms:modified xsi:type="dcterms:W3CDTF">2021-05-06T22:24:12Z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